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56" r:id="rId2"/>
    <p:sldId id="292" r:id="rId3"/>
    <p:sldId id="298" r:id="rId4"/>
    <p:sldId id="297" r:id="rId5"/>
    <p:sldId id="299" r:id="rId6"/>
    <p:sldId id="300" r:id="rId7"/>
    <p:sldId id="301" r:id="rId8"/>
    <p:sldId id="290" r:id="rId9"/>
    <p:sldId id="268" r:id="rId10"/>
    <p:sldId id="296" r:id="rId11"/>
    <p:sldId id="279" r:id="rId12"/>
    <p:sldId id="308" r:id="rId13"/>
    <p:sldId id="309" r:id="rId14"/>
    <p:sldId id="310" r:id="rId15"/>
    <p:sldId id="311" r:id="rId16"/>
    <p:sldId id="312" r:id="rId17"/>
    <p:sldId id="313" r:id="rId18"/>
    <p:sldId id="314" r:id="rId19"/>
    <p:sldId id="315" r:id="rId20"/>
    <p:sldId id="302" r:id="rId21"/>
    <p:sldId id="303" r:id="rId22"/>
    <p:sldId id="306" r:id="rId23"/>
    <p:sldId id="307" r:id="rId24"/>
    <p:sldId id="269" r:id="rId25"/>
    <p:sldId id="270" r:id="rId26"/>
    <p:sldId id="271" r:id="rId27"/>
    <p:sldId id="316" r:id="rId28"/>
    <p:sldId id="318" r:id="rId29"/>
    <p:sldId id="319" r:id="rId30"/>
    <p:sldId id="2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582C"/>
    <a:srgbClr val="299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94660"/>
  </p:normalViewPr>
  <p:slideViewPr>
    <p:cSldViewPr snapToGrid="0">
      <p:cViewPr varScale="1">
        <p:scale>
          <a:sx n="80" d="100"/>
          <a:sy n="80" d="100"/>
        </p:scale>
        <p:origin x="-1819" y="-72"/>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C6EA1-C71D-4103-A71A-2981A728A94C}" type="datetimeFigureOut">
              <a:rPr lang="en-US" smtClean="0"/>
              <a:pPr/>
              <a:t>10/4/2021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B83A6-F7E6-42B7-BDD0-A3C5E69EC1A0}" type="slidenum">
              <a:rPr lang="en-US" smtClean="0"/>
              <a:pPr/>
              <a:t>‹#›</a:t>
            </a:fld>
            <a:endParaRPr lang="en-US"/>
          </a:p>
        </p:txBody>
      </p:sp>
    </p:spTree>
    <p:extLst>
      <p:ext uri="{BB962C8B-B14F-4D97-AF65-F5344CB8AC3E}">
        <p14:creationId xmlns:p14="http://schemas.microsoft.com/office/powerpoint/2010/main" val="337248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B83A6-F7E6-42B7-BDD0-A3C5E69EC1A0}" type="slidenum">
              <a:rPr lang="en-US" smtClean="0"/>
              <a:pPr/>
              <a:t>1</a:t>
            </a:fld>
            <a:endParaRPr lang="en-US"/>
          </a:p>
        </p:txBody>
      </p:sp>
    </p:spTree>
    <p:extLst>
      <p:ext uri="{BB962C8B-B14F-4D97-AF65-F5344CB8AC3E}">
        <p14:creationId xmlns:p14="http://schemas.microsoft.com/office/powerpoint/2010/main" val="184031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B83A6-F7E6-42B7-BDD0-A3C5E69EC1A0}" type="slidenum">
              <a:rPr lang="en-US" smtClean="0"/>
              <a:pPr/>
              <a:t>2</a:t>
            </a:fld>
            <a:endParaRPr lang="en-US"/>
          </a:p>
        </p:txBody>
      </p:sp>
    </p:spTree>
    <p:extLst>
      <p:ext uri="{BB962C8B-B14F-4D97-AF65-F5344CB8AC3E}">
        <p14:creationId xmlns:p14="http://schemas.microsoft.com/office/powerpoint/2010/main" val="351403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B83A6-F7E6-42B7-BDD0-A3C5E69EC1A0}" type="slidenum">
              <a:rPr lang="en-US" smtClean="0"/>
              <a:pPr/>
              <a:t>3</a:t>
            </a:fld>
            <a:endParaRPr lang="en-US"/>
          </a:p>
        </p:txBody>
      </p:sp>
    </p:spTree>
    <p:extLst>
      <p:ext uri="{BB962C8B-B14F-4D97-AF65-F5344CB8AC3E}">
        <p14:creationId xmlns:p14="http://schemas.microsoft.com/office/powerpoint/2010/main" val="298991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C527B95-E100-4150-99EA-2CDB4B7383D4}" type="slidenum">
              <a:rPr lang="ja-JP" altLang="en-US" smtClean="0"/>
              <a:pPr>
                <a:defRPr/>
              </a:pPr>
              <a:t>20</a:t>
            </a:fld>
            <a:endParaRPr lang="en-US" altLang="ja-JP"/>
          </a:p>
        </p:txBody>
      </p:sp>
    </p:spTree>
    <p:extLst>
      <p:ext uri="{BB962C8B-B14F-4D97-AF65-F5344CB8AC3E}">
        <p14:creationId xmlns:p14="http://schemas.microsoft.com/office/powerpoint/2010/main" val="194960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E9AFC3E-A7A0-4F45-8B79-4EFB13ABB2DB}"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39BEA-FB01-4A63-919D-8CD2113C3D1E}"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791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9AFC3E-A7A0-4F45-8B79-4EFB13ABB2DB}"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39BEA-FB01-4A63-919D-8CD2113C3D1E}" type="slidenum">
              <a:rPr lang="en-US" smtClean="0"/>
              <a:pPr/>
              <a:t>‹#›</a:t>
            </a:fld>
            <a:endParaRPr lang="en-US"/>
          </a:p>
        </p:txBody>
      </p:sp>
    </p:spTree>
    <p:extLst>
      <p:ext uri="{BB962C8B-B14F-4D97-AF65-F5344CB8AC3E}">
        <p14:creationId xmlns:p14="http://schemas.microsoft.com/office/powerpoint/2010/main" val="160855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9AFC3E-A7A0-4F45-8B79-4EFB13ABB2DB}"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39BEA-FB01-4A63-919D-8CD2113C3D1E}" type="slidenum">
              <a:rPr lang="en-US" smtClean="0"/>
              <a:pPr/>
              <a:t>‹#›</a:t>
            </a:fld>
            <a:endParaRPr lang="en-US"/>
          </a:p>
        </p:txBody>
      </p:sp>
    </p:spTree>
    <p:extLst>
      <p:ext uri="{BB962C8B-B14F-4D97-AF65-F5344CB8AC3E}">
        <p14:creationId xmlns:p14="http://schemas.microsoft.com/office/powerpoint/2010/main" val="324658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9AFC3E-A7A0-4F45-8B79-4EFB13ABB2DB}"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39BEA-FB01-4A63-919D-8CD2113C3D1E}" type="slidenum">
              <a:rPr lang="en-US" smtClean="0"/>
              <a:pPr/>
              <a:t>‹#›</a:t>
            </a:fld>
            <a:endParaRPr lang="en-US"/>
          </a:p>
        </p:txBody>
      </p:sp>
    </p:spTree>
    <p:extLst>
      <p:ext uri="{BB962C8B-B14F-4D97-AF65-F5344CB8AC3E}">
        <p14:creationId xmlns:p14="http://schemas.microsoft.com/office/powerpoint/2010/main" val="409693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9AFC3E-A7A0-4F45-8B79-4EFB13ABB2DB}"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39BEA-FB01-4A63-919D-8CD2113C3D1E}"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34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9AFC3E-A7A0-4F45-8B79-4EFB13ABB2DB}"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39BEA-FB01-4A63-919D-8CD2113C3D1E}" type="slidenum">
              <a:rPr lang="en-US" smtClean="0"/>
              <a:pPr/>
              <a:t>‹#›</a:t>
            </a:fld>
            <a:endParaRPr lang="en-US"/>
          </a:p>
        </p:txBody>
      </p:sp>
    </p:spTree>
    <p:extLst>
      <p:ext uri="{BB962C8B-B14F-4D97-AF65-F5344CB8AC3E}">
        <p14:creationId xmlns:p14="http://schemas.microsoft.com/office/powerpoint/2010/main" val="175548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9AFC3E-A7A0-4F45-8B79-4EFB13ABB2DB}" type="datetimeFigureOut">
              <a:rPr lang="en-US" smtClean="0"/>
              <a:pPr/>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439BEA-FB01-4A63-919D-8CD2113C3D1E}" type="slidenum">
              <a:rPr lang="en-US" smtClean="0"/>
              <a:pPr/>
              <a:t>‹#›</a:t>
            </a:fld>
            <a:endParaRPr lang="en-US"/>
          </a:p>
        </p:txBody>
      </p:sp>
    </p:spTree>
    <p:extLst>
      <p:ext uri="{BB962C8B-B14F-4D97-AF65-F5344CB8AC3E}">
        <p14:creationId xmlns:p14="http://schemas.microsoft.com/office/powerpoint/2010/main" val="192001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9AFC3E-A7A0-4F45-8B79-4EFB13ABB2DB}" type="datetimeFigureOut">
              <a:rPr lang="en-US" smtClean="0"/>
              <a:pPr/>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439BEA-FB01-4A63-919D-8CD2113C3D1E}" type="slidenum">
              <a:rPr lang="en-US" smtClean="0"/>
              <a:pPr/>
              <a:t>‹#›</a:t>
            </a:fld>
            <a:endParaRPr lang="en-US"/>
          </a:p>
        </p:txBody>
      </p:sp>
    </p:spTree>
    <p:extLst>
      <p:ext uri="{BB962C8B-B14F-4D97-AF65-F5344CB8AC3E}">
        <p14:creationId xmlns:p14="http://schemas.microsoft.com/office/powerpoint/2010/main" val="301860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E9AFC3E-A7A0-4F45-8B79-4EFB13ABB2DB}" type="datetimeFigureOut">
              <a:rPr lang="en-US" smtClean="0"/>
              <a:pPr/>
              <a:t>10/4/2021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2439BEA-FB01-4A63-919D-8CD2113C3D1E}" type="slidenum">
              <a:rPr lang="en-US" smtClean="0"/>
              <a:pPr/>
              <a:t>‹#›</a:t>
            </a:fld>
            <a:endParaRPr lang="en-US"/>
          </a:p>
        </p:txBody>
      </p:sp>
    </p:spTree>
    <p:extLst>
      <p:ext uri="{BB962C8B-B14F-4D97-AF65-F5344CB8AC3E}">
        <p14:creationId xmlns:p14="http://schemas.microsoft.com/office/powerpoint/2010/main" val="1527733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E9AFC3E-A7A0-4F45-8B79-4EFB13ABB2DB}" type="datetimeFigureOut">
              <a:rPr lang="en-US" smtClean="0"/>
              <a:pPr/>
              <a:t>10/4/2021</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2439BEA-FB01-4A63-919D-8CD2113C3D1E}" type="slidenum">
              <a:rPr lang="en-US" smtClean="0"/>
              <a:pPr/>
              <a:t>‹#›</a:t>
            </a:fld>
            <a:endParaRPr lang="en-US"/>
          </a:p>
        </p:txBody>
      </p:sp>
    </p:spTree>
    <p:extLst>
      <p:ext uri="{BB962C8B-B14F-4D97-AF65-F5344CB8AC3E}">
        <p14:creationId xmlns:p14="http://schemas.microsoft.com/office/powerpoint/2010/main" val="258765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AFC3E-A7A0-4F45-8B79-4EFB13ABB2DB}"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39BEA-FB01-4A63-919D-8CD2113C3D1E}" type="slidenum">
              <a:rPr lang="en-US" smtClean="0"/>
              <a:pPr/>
              <a:t>‹#›</a:t>
            </a:fld>
            <a:endParaRPr lang="en-US"/>
          </a:p>
        </p:txBody>
      </p:sp>
    </p:spTree>
    <p:extLst>
      <p:ext uri="{BB962C8B-B14F-4D97-AF65-F5344CB8AC3E}">
        <p14:creationId xmlns:p14="http://schemas.microsoft.com/office/powerpoint/2010/main" val="123798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E9AFC3E-A7A0-4F45-8B79-4EFB13ABB2DB}" type="datetimeFigureOut">
              <a:rPr lang="en-US" smtClean="0"/>
              <a:pPr/>
              <a:t>10/4/2021</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2439BEA-FB01-4A63-919D-8CD2113C3D1E}"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408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scihub.copernicus.eu/dhus/" TargetMode="External"/><Relationship Id="rId2" Type="http://schemas.openxmlformats.org/officeDocument/2006/relationships/hyperlink" Target="https://earthexplorer.usgs.gov/"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hyperlink" Target="https://pmm.nasa.gov/"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wmf"/><Relationship Id="rId5" Type="http://schemas.openxmlformats.org/officeDocument/2006/relationships/oleObject" Target="../embeddings/oleObject2.bin"/><Relationship Id="rId10" Type="http://schemas.openxmlformats.org/officeDocument/2006/relationships/image" Target="../media/image31.wmf"/><Relationship Id="rId4" Type="http://schemas.openxmlformats.org/officeDocument/2006/relationships/image" Target="../media/image28.wmf"/><Relationship Id="rId9"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4552"/>
            <a:ext cx="9143999" cy="6343650"/>
          </a:xfrm>
          <a:prstGeom prst="rect">
            <a:avLst/>
          </a:prstGeom>
          <a:solidFill>
            <a:schemeClr val="bg1">
              <a:lumMod val="8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 </a:t>
            </a:r>
            <a:endParaRPr lang="en-US" dirty="0"/>
          </a:p>
        </p:txBody>
      </p:sp>
      <p:sp>
        <p:nvSpPr>
          <p:cNvPr id="12" name="Rectangle 11"/>
          <p:cNvSpPr/>
          <p:nvPr/>
        </p:nvSpPr>
        <p:spPr>
          <a:xfrm>
            <a:off x="0" y="-17672"/>
            <a:ext cx="9144000" cy="5129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5"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APPROVED  </a:t>
            </a:r>
            <a:r>
              <a:rPr lang="en-US" sz="1600" b="1" spc="-15"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PDS PROPOSAL</a:t>
            </a:r>
            <a:endParaRPr lang="en-US" sz="1600" b="1" dirty="0">
              <a:solidFill>
                <a:schemeClr val="bg1"/>
              </a:solidFill>
            </a:endParaRPr>
          </a:p>
        </p:txBody>
      </p:sp>
      <p:sp>
        <p:nvSpPr>
          <p:cNvPr id="7" name="Title 6"/>
          <p:cNvSpPr>
            <a:spLocks noGrp="1"/>
          </p:cNvSpPr>
          <p:nvPr>
            <p:ph type="ctrTitle"/>
          </p:nvPr>
        </p:nvSpPr>
        <p:spPr>
          <a:xfrm>
            <a:off x="0" y="666750"/>
            <a:ext cx="9144000" cy="809625"/>
          </a:xfrm>
          <a:solidFill>
            <a:srgbClr val="92D050"/>
          </a:solidFill>
        </p:spPr>
        <p:txBody>
          <a:bodyPr>
            <a:noAutofit/>
          </a:bodyPr>
          <a:lstStyle/>
          <a:p>
            <a:pPr algn="ctr">
              <a:lnSpc>
                <a:spcPct val="100000"/>
              </a:lnSpc>
            </a:pPr>
            <a:r>
              <a:rPr lang="en-US" sz="2000" b="1" cap="all" dirty="0">
                <a:solidFill>
                  <a:schemeClr val="tx1"/>
                </a:solidFill>
                <a:latin typeface="Times New Roman" panose="02020603050405020304" pitchFamily="18" charset="0"/>
                <a:ea typeface="+mn-ea"/>
                <a:cs typeface="Times New Roman" panose="02020603050405020304" pitchFamily="18" charset="0"/>
              </a:rPr>
              <a:t>STUDY ON BEHAVIOR OF FLOODING AND UNEXPECTED DROUGHT LIKE SITUATION IN GARO HILLS DISTRICT OF MEGHALAYA</a:t>
            </a:r>
          </a:p>
        </p:txBody>
      </p:sp>
      <p:sp>
        <p:nvSpPr>
          <p:cNvPr id="8" name="Subtitle 7"/>
          <p:cNvSpPr>
            <a:spLocks noGrp="1"/>
          </p:cNvSpPr>
          <p:nvPr>
            <p:ph type="subTitle" idx="1"/>
          </p:nvPr>
        </p:nvSpPr>
        <p:spPr>
          <a:xfrm>
            <a:off x="0" y="2546253"/>
            <a:ext cx="9144000" cy="2982350"/>
          </a:xfrm>
          <a:solidFill>
            <a:schemeClr val="bg2">
              <a:lumMod val="90000"/>
            </a:schemeClr>
          </a:solidFill>
        </p:spPr>
        <p:txBody>
          <a:bodyPr>
            <a:noAutofit/>
          </a:bodyPr>
          <a:lstStyle/>
          <a:p>
            <a:pPr algn="ctr">
              <a:spcBef>
                <a:spcPts val="600"/>
              </a:spcBef>
              <a:spcAft>
                <a:spcPts val="600"/>
              </a:spcAft>
            </a:pPr>
            <a:r>
              <a:rPr lang="en-US" sz="1400" b="1" spc="0" dirty="0" smtClean="0">
                <a:solidFill>
                  <a:schemeClr val="tx1"/>
                </a:solidFill>
                <a:latin typeface="Times New Roman" panose="02020603050405020304" pitchFamily="18" charset="0"/>
                <a:cs typeface="Times New Roman" panose="02020603050405020304" pitchFamily="18" charset="0"/>
              </a:rPr>
              <a:t>PI - Lead  Organization</a:t>
            </a:r>
          </a:p>
          <a:p>
            <a:pPr algn="ctr">
              <a:spcBef>
                <a:spcPts val="600"/>
              </a:spcBef>
              <a:spcAft>
                <a:spcPts val="600"/>
              </a:spcAft>
            </a:pPr>
            <a:r>
              <a:rPr lang="en-US" sz="1400" b="1" spc="0" dirty="0" smtClean="0">
                <a:solidFill>
                  <a:schemeClr val="tx1"/>
                </a:solidFill>
                <a:latin typeface="Times New Roman" panose="02020603050405020304" pitchFamily="18" charset="0"/>
                <a:cs typeface="Times New Roman" panose="02020603050405020304" pitchFamily="18" charset="0"/>
              </a:rPr>
              <a:t>Er</a:t>
            </a:r>
            <a:r>
              <a:rPr lang="en-US" sz="1400" b="1" spc="0" dirty="0">
                <a:solidFill>
                  <a:schemeClr val="tx1"/>
                </a:solidFill>
                <a:latin typeface="Times New Roman" panose="02020603050405020304" pitchFamily="18" charset="0"/>
                <a:cs typeface="Times New Roman" panose="02020603050405020304" pitchFamily="18" charset="0"/>
              </a:rPr>
              <a:t>. D</a:t>
            </a:r>
            <a:r>
              <a:rPr lang="en-US" sz="1400" b="1" spc="0" dirty="0" smtClean="0">
                <a:solidFill>
                  <a:schemeClr val="tx1"/>
                </a:solidFill>
                <a:latin typeface="Times New Roman" panose="02020603050405020304" pitchFamily="18" charset="0"/>
                <a:cs typeface="Times New Roman" panose="02020603050405020304" pitchFamily="18" charset="0"/>
              </a:rPr>
              <a:t>. B. Syngkon</a:t>
            </a:r>
            <a:r>
              <a:rPr lang="en-US" sz="1400" b="1" spc="0" dirty="0">
                <a:solidFill>
                  <a:schemeClr val="tx1"/>
                </a:solidFill>
                <a:latin typeface="Times New Roman" panose="02020603050405020304" pitchFamily="18" charset="0"/>
                <a:cs typeface="Times New Roman" panose="02020603050405020304" pitchFamily="18" charset="0"/>
              </a:rPr>
              <a:t>, Superintending </a:t>
            </a:r>
            <a:r>
              <a:rPr lang="en-US" sz="1400" b="1" spc="0" dirty="0" smtClean="0">
                <a:solidFill>
                  <a:schemeClr val="tx1"/>
                </a:solidFill>
                <a:latin typeface="Times New Roman" panose="02020603050405020304" pitchFamily="18" charset="0"/>
                <a:cs typeface="Times New Roman" panose="02020603050405020304" pitchFamily="18" charset="0"/>
              </a:rPr>
              <a:t>Engineer, </a:t>
            </a:r>
          </a:p>
          <a:p>
            <a:pPr algn="ctr">
              <a:spcBef>
                <a:spcPts val="600"/>
              </a:spcBef>
              <a:spcAft>
                <a:spcPts val="600"/>
              </a:spcAft>
            </a:pPr>
            <a:r>
              <a:rPr lang="en-US" sz="1400" b="1" spc="0" dirty="0" smtClean="0">
                <a:solidFill>
                  <a:schemeClr val="tx1"/>
                </a:solidFill>
                <a:latin typeface="Times New Roman" panose="02020603050405020304" pitchFamily="18" charset="0"/>
                <a:cs typeface="Times New Roman" panose="02020603050405020304" pitchFamily="18" charset="0"/>
              </a:rPr>
              <a:t>Water </a:t>
            </a:r>
            <a:r>
              <a:rPr lang="en-US" sz="1400" b="1" spc="0" dirty="0">
                <a:solidFill>
                  <a:schemeClr val="tx1"/>
                </a:solidFill>
                <a:latin typeface="Times New Roman" panose="02020603050405020304" pitchFamily="18" charset="0"/>
                <a:cs typeface="Times New Roman" panose="02020603050405020304" pitchFamily="18" charset="0"/>
              </a:rPr>
              <a:t>Resources Department, Meghalaya</a:t>
            </a:r>
            <a:r>
              <a:rPr lang="en-US" sz="1400" b="1" spc="0" dirty="0" smtClean="0">
                <a:solidFill>
                  <a:schemeClr val="tx1"/>
                </a:solidFill>
                <a:latin typeface="Times New Roman" panose="02020603050405020304" pitchFamily="18" charset="0"/>
                <a:cs typeface="Times New Roman" panose="02020603050405020304" pitchFamily="18" charset="0"/>
              </a:rPr>
              <a:t>.</a:t>
            </a:r>
          </a:p>
          <a:p>
            <a:pPr algn="ctr">
              <a:spcBef>
                <a:spcPts val="600"/>
              </a:spcBef>
              <a:spcAft>
                <a:spcPts val="600"/>
              </a:spcAft>
            </a:pPr>
            <a:endParaRPr lang="en-US" sz="1400" b="1" u="sng" spc="0" dirty="0" smtClean="0">
              <a:solidFill>
                <a:schemeClr val="tx1"/>
              </a:solidFill>
              <a:latin typeface="Times New Roman" panose="02020603050405020304" pitchFamily="18" charset="0"/>
              <a:cs typeface="Times New Roman" panose="02020603050405020304" pitchFamily="18" charset="0"/>
            </a:endParaRPr>
          </a:p>
          <a:p>
            <a:pPr algn="ctr">
              <a:spcBef>
                <a:spcPts val="600"/>
              </a:spcBef>
              <a:spcAft>
                <a:spcPts val="600"/>
              </a:spcAft>
            </a:pPr>
            <a:endParaRPr lang="en-US" sz="1400" b="1" u="sng" spc="0" dirty="0" smtClean="0">
              <a:solidFill>
                <a:schemeClr val="tx1"/>
              </a:solidFill>
              <a:latin typeface="Times New Roman" panose="02020603050405020304" pitchFamily="18" charset="0"/>
              <a:cs typeface="Times New Roman" panose="02020603050405020304" pitchFamily="18" charset="0"/>
            </a:endParaRPr>
          </a:p>
          <a:p>
            <a:pPr algn="ctr">
              <a:spcBef>
                <a:spcPts val="600"/>
              </a:spcBef>
              <a:spcAft>
                <a:spcPts val="600"/>
              </a:spcAft>
            </a:pPr>
            <a:endParaRPr lang="en-US" sz="1400" b="1" u="sng" spc="0" dirty="0" smtClean="0">
              <a:solidFill>
                <a:schemeClr val="tx1"/>
              </a:solidFill>
              <a:latin typeface="Times New Roman" panose="02020603050405020304" pitchFamily="18" charset="0"/>
              <a:cs typeface="Times New Roman" panose="02020603050405020304" pitchFamily="18" charset="0"/>
            </a:endParaRPr>
          </a:p>
          <a:p>
            <a:pPr algn="ctr">
              <a:spcBef>
                <a:spcPts val="600"/>
              </a:spcBef>
              <a:spcAft>
                <a:spcPts val="600"/>
              </a:spcAft>
            </a:pPr>
            <a:r>
              <a:rPr lang="en-US" sz="1400" b="1" spc="0" dirty="0" smtClean="0">
                <a:solidFill>
                  <a:schemeClr val="tx1"/>
                </a:solidFill>
                <a:latin typeface="Times New Roman" panose="02020603050405020304" pitchFamily="18" charset="0"/>
                <a:cs typeface="Times New Roman" panose="02020603050405020304" pitchFamily="18" charset="0"/>
              </a:rPr>
              <a:t>PI -PARTNER ORGANIZATION</a:t>
            </a:r>
          </a:p>
          <a:p>
            <a:pPr algn="ctr">
              <a:spcBef>
                <a:spcPts val="600"/>
              </a:spcBef>
              <a:spcAft>
                <a:spcPts val="600"/>
              </a:spcAft>
            </a:pPr>
            <a:r>
              <a:rPr lang="en-US" sz="1400" b="1" u="sng" spc="0" dirty="0" smtClean="0">
                <a:solidFill>
                  <a:schemeClr val="tx1"/>
                </a:solidFill>
                <a:latin typeface="Times New Roman" panose="02020603050405020304" pitchFamily="18" charset="0"/>
                <a:cs typeface="Times New Roman" panose="02020603050405020304" pitchFamily="18" charset="0"/>
              </a:rPr>
              <a:t>Dr. Sanjay Kumar Sharma</a:t>
            </a:r>
            <a:r>
              <a:rPr lang="en-US" sz="1400" b="1" spc="0" dirty="0" smtClean="0">
                <a:solidFill>
                  <a:schemeClr val="tx1"/>
                </a:solidFill>
                <a:latin typeface="Times New Roman" panose="02020603050405020304" pitchFamily="18" charset="0"/>
                <a:cs typeface="Times New Roman" panose="02020603050405020304" pitchFamily="18" charset="0"/>
              </a:rPr>
              <a:t>, Scientist -‘C’,</a:t>
            </a:r>
          </a:p>
          <a:p>
            <a:pPr algn="ctr">
              <a:spcBef>
                <a:spcPts val="600"/>
              </a:spcBef>
              <a:spcAft>
                <a:spcPts val="600"/>
              </a:spcAft>
            </a:pPr>
            <a:r>
              <a:rPr lang="en-US" sz="1400" b="1" spc="0" dirty="0" smtClean="0">
                <a:solidFill>
                  <a:schemeClr val="tx1"/>
                </a:solidFill>
                <a:latin typeface="Times New Roman" panose="02020603050405020304" pitchFamily="18" charset="0"/>
                <a:cs typeface="Times New Roman" panose="02020603050405020304" pitchFamily="18" charset="0"/>
              </a:rPr>
              <a:t> National Institute of Hydrology, Guwahati</a:t>
            </a:r>
          </a:p>
        </p:txBody>
      </p:sp>
      <p:sp>
        <p:nvSpPr>
          <p:cNvPr id="10" name="Rectangle 9"/>
          <p:cNvSpPr/>
          <p:nvPr/>
        </p:nvSpPr>
        <p:spPr>
          <a:xfrm>
            <a:off x="0" y="1688638"/>
            <a:ext cx="9143999" cy="634020"/>
          </a:xfrm>
          <a:prstGeom prst="rect">
            <a:avLst/>
          </a:prstGeom>
          <a:solidFill>
            <a:schemeClr val="accent1">
              <a:lumMod val="60000"/>
              <a:lumOff val="40000"/>
            </a:schemeClr>
          </a:solidFill>
        </p:spPr>
        <p:txBody>
          <a:bodyPr wrap="square">
            <a:spAutoFit/>
          </a:bodyPr>
          <a:lstStyle/>
          <a:p>
            <a:pPr marR="6350" lvl="1">
              <a:lnSpc>
                <a:spcPct val="90000"/>
              </a:lnSpc>
              <a:spcBef>
                <a:spcPts val="600"/>
              </a:spcBef>
              <a:spcAft>
                <a:spcPts val="600"/>
              </a:spcAft>
              <a:buClr>
                <a:schemeClr val="accent1"/>
              </a:buClr>
              <a:buSzPct val="100000"/>
            </a:pPr>
            <a:r>
              <a:rPr lang="en-US" sz="1400" b="1" cap="all" dirty="0">
                <a:latin typeface="Times New Roman" panose="02020603050405020304" pitchFamily="18" charset="0"/>
                <a:cs typeface="Times New Roman" panose="02020603050405020304" pitchFamily="18" charset="0"/>
              </a:rPr>
              <a:t>Lead Research Institution	</a:t>
            </a:r>
            <a:r>
              <a:rPr lang="en-US" sz="1400" b="1" cap="all" dirty="0" smtClean="0">
                <a:latin typeface="Times New Roman" panose="02020603050405020304" pitchFamily="18" charset="0"/>
                <a:cs typeface="Times New Roman" panose="02020603050405020304" pitchFamily="18" charset="0"/>
              </a:rPr>
              <a:t>:    Water </a:t>
            </a:r>
            <a:r>
              <a:rPr lang="en-US" sz="1400" b="1" cap="all" dirty="0">
                <a:latin typeface="Times New Roman" panose="02020603050405020304" pitchFamily="18" charset="0"/>
                <a:cs typeface="Times New Roman" panose="02020603050405020304" pitchFamily="18" charset="0"/>
              </a:rPr>
              <a:t>Resources Department, Meghalaya.</a:t>
            </a:r>
          </a:p>
          <a:p>
            <a:pPr marR="6350" lvl="1">
              <a:lnSpc>
                <a:spcPct val="90000"/>
              </a:lnSpc>
              <a:spcBef>
                <a:spcPts val="600"/>
              </a:spcBef>
              <a:spcAft>
                <a:spcPts val="600"/>
              </a:spcAft>
              <a:buClr>
                <a:schemeClr val="accent1"/>
              </a:buClr>
              <a:buSzPct val="100000"/>
            </a:pPr>
            <a:r>
              <a:rPr lang="en-US" sz="1400" b="1" cap="all" dirty="0">
                <a:latin typeface="Times New Roman" panose="02020603050405020304" pitchFamily="18" charset="0"/>
                <a:cs typeface="Times New Roman" panose="02020603050405020304" pitchFamily="18" charset="0"/>
              </a:rPr>
              <a:t>Partner Institution	 	</a:t>
            </a:r>
            <a:r>
              <a:rPr lang="en-US" sz="1400" b="1" cap="all" dirty="0" smtClean="0">
                <a:latin typeface="Times New Roman" panose="02020603050405020304" pitchFamily="18" charset="0"/>
                <a:cs typeface="Times New Roman" panose="02020603050405020304" pitchFamily="18" charset="0"/>
              </a:rPr>
              <a:t>:     National </a:t>
            </a:r>
            <a:r>
              <a:rPr lang="en-US" sz="1400" b="1" cap="all" dirty="0">
                <a:latin typeface="Times New Roman" panose="02020603050405020304" pitchFamily="18" charset="0"/>
                <a:cs typeface="Times New Roman" panose="02020603050405020304" pitchFamily="18" charset="0"/>
              </a:rPr>
              <a:t>Institute of Hydrology</a:t>
            </a:r>
          </a:p>
        </p:txBody>
      </p:sp>
      <p:sp>
        <p:nvSpPr>
          <p:cNvPr id="11" name="Rectangle 10"/>
          <p:cNvSpPr/>
          <p:nvPr/>
        </p:nvSpPr>
        <p:spPr>
          <a:xfrm>
            <a:off x="5129545" y="5711483"/>
            <a:ext cx="3831575" cy="335435"/>
          </a:xfrm>
          <a:prstGeom prst="rect">
            <a:avLst/>
          </a:prstGeom>
          <a:solidFill>
            <a:srgbClr val="92D050"/>
          </a:solidFill>
        </p:spPr>
        <p:txBody>
          <a:bodyPr vert="horz" lIns="91440" tIns="45720" rIns="91440" bIns="45720" rtlCol="0">
            <a:noAutofit/>
          </a:bodyPr>
          <a:lstStyle/>
          <a:p>
            <a:pPr algn="ctr">
              <a:lnSpc>
                <a:spcPct val="90000"/>
              </a:lnSpc>
              <a:spcBef>
                <a:spcPts val="600"/>
              </a:spcBef>
              <a:spcAft>
                <a:spcPts val="600"/>
              </a:spcAft>
              <a:buClr>
                <a:schemeClr val="accent1"/>
              </a:buClr>
              <a:buSzPct val="100000"/>
              <a:buFont typeface="Calibri" panose="020F0502020204030204" pitchFamily="34" charset="0"/>
              <a:buNone/>
            </a:pPr>
            <a:r>
              <a:rPr lang="en-US" sz="1600" b="1" cap="all" dirty="0">
                <a:latin typeface="Times New Roman" panose="02020603050405020304" pitchFamily="18" charset="0"/>
                <a:cs typeface="Times New Roman" panose="02020603050405020304" pitchFamily="18" charset="0"/>
              </a:rPr>
              <a:t>Cost of Project </a:t>
            </a:r>
            <a:r>
              <a:rPr lang="en-US" sz="1600" b="1" cap="all" dirty="0" smtClean="0">
                <a:latin typeface="Times New Roman" panose="02020603050405020304" pitchFamily="18" charset="0"/>
                <a:cs typeface="Times New Roman" panose="02020603050405020304" pitchFamily="18" charset="0"/>
              </a:rPr>
              <a:t>: Rs</a:t>
            </a:r>
            <a:r>
              <a:rPr lang="en-US" sz="1600" b="1" cap="all" dirty="0">
                <a:latin typeface="Times New Roman" panose="02020603050405020304" pitchFamily="18" charset="0"/>
                <a:cs typeface="Times New Roman" panose="02020603050405020304" pitchFamily="18" charset="0"/>
              </a:rPr>
              <a:t>. 40,00,000.00</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994" y="3597813"/>
            <a:ext cx="772883" cy="772883"/>
          </a:xfrm>
          <a:prstGeom prst="rect">
            <a:avLst/>
          </a:prstGeom>
        </p:spPr>
      </p:pic>
      <p:sp>
        <p:nvSpPr>
          <p:cNvPr id="15" name="Rectangle 14"/>
          <p:cNvSpPr/>
          <p:nvPr/>
        </p:nvSpPr>
        <p:spPr>
          <a:xfrm>
            <a:off x="0" y="6345028"/>
            <a:ext cx="9144000" cy="5129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C00000"/>
              </a:solidFill>
            </a:endParaRPr>
          </a:p>
        </p:txBody>
      </p:sp>
      <p:sp>
        <p:nvSpPr>
          <p:cNvPr id="9" name="Rectangle 8"/>
          <p:cNvSpPr/>
          <p:nvPr/>
        </p:nvSpPr>
        <p:spPr>
          <a:xfrm>
            <a:off x="0" y="6437682"/>
            <a:ext cx="9144000" cy="307777"/>
          </a:xfrm>
          <a:prstGeom prst="rect">
            <a:avLst/>
          </a:prstGeom>
        </p:spPr>
        <p:txBody>
          <a:bodyPr wrap="square">
            <a:spAutoFit/>
          </a:bodyPr>
          <a:lstStyle/>
          <a:p>
            <a:pPr algn="ctr"/>
            <a:r>
              <a:rPr lang="en-US" sz="1400" b="1" spc="-15" dirty="0" err="1"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VI</a:t>
            </a:r>
            <a:r>
              <a:rPr lang="en-US" sz="1400" b="1" spc="-15" baseline="30000" dirty="0" err="1"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th</a:t>
            </a:r>
            <a:r>
              <a:rPr lang="en-US" sz="1400" b="1" spc="-15"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 R &amp; D Session  Under </a:t>
            </a:r>
            <a:r>
              <a:rPr lang="en-US" sz="1400" b="1" spc="-8"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N</a:t>
            </a:r>
            <a:r>
              <a:rPr lang="en-US" sz="1400" b="1" spc="4"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A</a:t>
            </a:r>
            <a:r>
              <a:rPr lang="en-US" sz="1400" b="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T</a:t>
            </a:r>
            <a:r>
              <a:rPr lang="en-US" sz="1400" b="1" spc="-4"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I</a:t>
            </a:r>
            <a:r>
              <a:rPr lang="en-US" sz="1400" b="1" spc="4"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O</a:t>
            </a:r>
            <a:r>
              <a:rPr lang="en-US" sz="1400" b="1" spc="-1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N</a:t>
            </a:r>
            <a:r>
              <a:rPr lang="en-US" sz="1400" b="1" spc="4"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A</a:t>
            </a:r>
            <a:r>
              <a:rPr lang="en-US" sz="1400" b="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L </a:t>
            </a:r>
            <a:r>
              <a:rPr lang="en-US" sz="1400" b="1" spc="-1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H</a:t>
            </a:r>
            <a:r>
              <a:rPr lang="en-US" sz="1400" b="1" spc="4"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Y</a:t>
            </a:r>
            <a:r>
              <a:rPr lang="en-US" sz="1400" b="1" spc="-1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D</a:t>
            </a:r>
            <a:r>
              <a:rPr lang="en-US" sz="1400" b="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R</a:t>
            </a:r>
            <a:r>
              <a:rPr lang="en-US" sz="1400" b="1" spc="4"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O</a:t>
            </a:r>
            <a:r>
              <a:rPr lang="en-US" sz="1400" b="1" spc="-4"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LO</a:t>
            </a:r>
            <a:r>
              <a:rPr lang="en-US" sz="1400" b="1" spc="4"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G</a:t>
            </a:r>
            <a:r>
              <a:rPr lang="en-US" sz="1400" b="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Y </a:t>
            </a:r>
            <a:r>
              <a:rPr lang="en-US" sz="1400" b="1" spc="-8"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PR</a:t>
            </a:r>
            <a:r>
              <a:rPr lang="en-US" sz="1400" b="1" spc="4"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O</a:t>
            </a:r>
            <a:r>
              <a:rPr lang="en-US" sz="1400" b="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JE</a:t>
            </a:r>
            <a:r>
              <a:rPr lang="en-US" sz="1400" b="1" spc="-8"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C</a:t>
            </a:r>
            <a:r>
              <a:rPr lang="en-US" sz="1400" b="1" dirty="0" smtClean="0">
                <a:solidFill>
                  <a:schemeClr val="bg1"/>
                </a:solidFill>
                <a:latin typeface="Book Antiqua" panose="02040602050305030304" pitchFamily="18" charset="0"/>
                <a:ea typeface="Calibri" panose="020F0502020204030204" pitchFamily="34" charset="0"/>
                <a:cs typeface="Times New Roman" panose="02020603050405020304" pitchFamily="18" charset="0"/>
              </a:rPr>
              <a:t>T</a:t>
            </a:r>
            <a:endParaRPr lang="en-US" sz="1400" b="1" dirty="0">
              <a:solidFill>
                <a:schemeClr val="bg1"/>
              </a:solidFill>
            </a:endParaRPr>
          </a:p>
        </p:txBody>
      </p:sp>
      <p:sp>
        <p:nvSpPr>
          <p:cNvPr id="16" name="Rectangle 15"/>
          <p:cNvSpPr/>
          <p:nvPr/>
        </p:nvSpPr>
        <p:spPr>
          <a:xfrm>
            <a:off x="808419" y="5725551"/>
            <a:ext cx="3831575" cy="333091"/>
          </a:xfrm>
          <a:prstGeom prst="rect">
            <a:avLst/>
          </a:prstGeom>
          <a:solidFill>
            <a:schemeClr val="accent1">
              <a:lumMod val="60000"/>
              <a:lumOff val="40000"/>
            </a:schemeClr>
          </a:solidFill>
        </p:spPr>
        <p:txBody>
          <a:bodyPr vert="horz" lIns="91440" tIns="45720" rIns="91440" bIns="45720" rtlCol="0">
            <a:noAutofit/>
          </a:bodyPr>
          <a:lstStyle/>
          <a:p>
            <a:pPr algn="ctr">
              <a:lnSpc>
                <a:spcPct val="90000"/>
              </a:lnSpc>
              <a:spcBef>
                <a:spcPts val="600"/>
              </a:spcBef>
              <a:spcAft>
                <a:spcPts val="600"/>
              </a:spcAft>
              <a:buClr>
                <a:schemeClr val="accent1"/>
              </a:buClr>
              <a:buSzPct val="100000"/>
              <a:buFont typeface="Calibri" panose="020F0502020204030204" pitchFamily="34" charset="0"/>
              <a:buNone/>
            </a:pPr>
            <a:r>
              <a:rPr lang="en-US" sz="1600" b="1" dirty="0" smtClean="0">
                <a:latin typeface="Book Antiqua" panose="02040602050305030304" pitchFamily="18" charset="0"/>
                <a:ea typeface="Calibri" panose="020F0502020204030204" pitchFamily="34" charset="0"/>
                <a:cs typeface="Mangal"/>
              </a:rPr>
              <a:t>PROJECT DURATION- 3 YEARS</a:t>
            </a:r>
            <a:endParaRPr lang="en-US" sz="1600" b="1" cap="all"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355" y="3572182"/>
            <a:ext cx="78105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808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6032" b="30158"/>
          <a:stretch/>
        </p:blipFill>
        <p:spPr>
          <a:xfrm>
            <a:off x="264831" y="0"/>
            <a:ext cx="8879169" cy="6183086"/>
          </a:xfrm>
          <a:prstGeom prst="rect">
            <a:avLst/>
          </a:prstGeom>
        </p:spPr>
      </p:pic>
      <p:sp>
        <p:nvSpPr>
          <p:cNvPr id="4"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DEM of GARO HILLS</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1694691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839997"/>
            <a:chOff x="0" y="0"/>
            <a:chExt cx="9144000" cy="839997"/>
          </a:xfrm>
        </p:grpSpPr>
        <p:sp>
          <p:nvSpPr>
            <p:cNvPr id="6" name="Rectangle 5"/>
            <p:cNvSpPr/>
            <p:nvPr/>
          </p:nvSpPr>
          <p:spPr>
            <a:xfrm>
              <a:off x="0" y="0"/>
              <a:ext cx="9144000" cy="839997"/>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Methodology</a:t>
              </a:r>
              <a:endParaRPr lang="en-US" sz="2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 name="Rectangle 1"/>
          <p:cNvSpPr/>
          <p:nvPr/>
        </p:nvSpPr>
        <p:spPr>
          <a:xfrm>
            <a:off x="439948" y="1107892"/>
            <a:ext cx="8367622" cy="4585871"/>
          </a:xfrm>
          <a:prstGeom prst="rect">
            <a:avLst/>
          </a:prstGeom>
        </p:spPr>
        <p:txBody>
          <a:bodyPr wrap="square">
            <a:spAutoFit/>
          </a:bodyPr>
          <a:lstStyle/>
          <a:p>
            <a:pPr marL="365760" indent="-285750">
              <a:spcAft>
                <a:spcPts val="1200"/>
              </a:spcAft>
              <a:buFont typeface="Wingdings" panose="05000000000000000000" pitchFamily="2" charset="2"/>
              <a:buChar char="Ø"/>
            </a:pPr>
            <a:r>
              <a:rPr lang="en-US" dirty="0" smtClean="0">
                <a:latin typeface="Book Antiqua" panose="02040602050305030304" pitchFamily="18" charset="0"/>
                <a:ea typeface="Calibri" panose="020F0502020204030204" pitchFamily="34" charset="0"/>
                <a:cs typeface="Mangal"/>
              </a:rPr>
              <a:t>Satellite Data collection through Open source portals like USGS Earth Explorer &amp; Sentinel Science Data Hub, ordering of Required scenes of IRS Resourcesat 2, LISS-III &amp; LISS-IV satellite Images from ISRO</a:t>
            </a:r>
          </a:p>
          <a:p>
            <a:pPr marL="365760" indent="-285750">
              <a:spcAft>
                <a:spcPts val="1200"/>
              </a:spcAft>
              <a:buFont typeface="Wingdings" panose="05000000000000000000" pitchFamily="2" charset="2"/>
              <a:buChar char="Ø"/>
            </a:pPr>
            <a:r>
              <a:rPr lang="en-US" dirty="0" smtClean="0">
                <a:latin typeface="Book Antiqua" panose="02040602050305030304" pitchFamily="18" charset="0"/>
                <a:ea typeface="Calibri" panose="020F0502020204030204" pitchFamily="34" charset="0"/>
                <a:cs typeface="Mangal"/>
              </a:rPr>
              <a:t>Landuse </a:t>
            </a:r>
            <a:r>
              <a:rPr lang="en-US" dirty="0">
                <a:latin typeface="Book Antiqua" panose="02040602050305030304" pitchFamily="18" charset="0"/>
                <a:ea typeface="Calibri" panose="020F0502020204030204" pitchFamily="34" charset="0"/>
                <a:cs typeface="Mangal"/>
              </a:rPr>
              <a:t>&amp; Landcover change using Geospatial tools for demarcating Drought Affected Areas using </a:t>
            </a:r>
            <a:r>
              <a:rPr lang="en-US" dirty="0" smtClean="0">
                <a:latin typeface="Book Antiqua" panose="02040602050305030304" pitchFamily="18" charset="0"/>
                <a:ea typeface="Calibri" panose="020F0502020204030204" pitchFamily="34" charset="0"/>
                <a:cs typeface="Mangal"/>
              </a:rPr>
              <a:t>state </a:t>
            </a:r>
            <a:r>
              <a:rPr lang="en-US" dirty="0">
                <a:latin typeface="Book Antiqua" panose="02040602050305030304" pitchFamily="18" charset="0"/>
                <a:ea typeface="Calibri" panose="020F0502020204030204" pitchFamily="34" charset="0"/>
                <a:cs typeface="Mangal"/>
              </a:rPr>
              <a:t>of </a:t>
            </a:r>
            <a:r>
              <a:rPr lang="en-US" dirty="0" smtClean="0">
                <a:latin typeface="Book Antiqua" panose="02040602050305030304" pitchFamily="18" charset="0"/>
                <a:ea typeface="Calibri" panose="020F0502020204030204" pitchFamily="34" charset="0"/>
                <a:cs typeface="Mangal"/>
              </a:rPr>
              <a:t>art </a:t>
            </a:r>
            <a:r>
              <a:rPr lang="en-US" dirty="0">
                <a:latin typeface="Book Antiqua" panose="02040602050305030304" pitchFamily="18" charset="0"/>
                <a:ea typeface="Calibri" panose="020F0502020204030204" pitchFamily="34" charset="0"/>
                <a:cs typeface="Mangal"/>
              </a:rPr>
              <a:t>Earth </a:t>
            </a:r>
            <a:r>
              <a:rPr lang="en-US" dirty="0" smtClean="0">
                <a:latin typeface="Book Antiqua" panose="02040602050305030304" pitchFamily="18" charset="0"/>
                <a:ea typeface="Calibri" panose="020F0502020204030204" pitchFamily="34" charset="0"/>
                <a:cs typeface="Mangal"/>
              </a:rPr>
              <a:t>observing </a:t>
            </a:r>
            <a:r>
              <a:rPr lang="en-US" dirty="0">
                <a:latin typeface="Book Antiqua" panose="02040602050305030304" pitchFamily="18" charset="0"/>
                <a:ea typeface="Calibri" panose="020F0502020204030204" pitchFamily="34" charset="0"/>
                <a:cs typeface="Mangal"/>
              </a:rPr>
              <a:t>Satellite Image </a:t>
            </a:r>
            <a:r>
              <a:rPr lang="en-US" dirty="0" smtClean="0">
                <a:latin typeface="Book Antiqua" panose="02040602050305030304" pitchFamily="18" charset="0"/>
                <a:ea typeface="Calibri" panose="020F0502020204030204" pitchFamily="34" charset="0"/>
                <a:cs typeface="Mangal"/>
              </a:rPr>
              <a:t>products</a:t>
            </a:r>
            <a:r>
              <a:rPr lang="en-US" dirty="0">
                <a:latin typeface="Book Antiqua" panose="02040602050305030304" pitchFamily="18" charset="0"/>
                <a:ea typeface="Calibri" panose="020F0502020204030204" pitchFamily="34" charset="0"/>
                <a:cs typeface="Mangal"/>
              </a:rPr>
              <a:t>.</a:t>
            </a:r>
          </a:p>
          <a:p>
            <a:pPr marL="365760" indent="-285750">
              <a:spcAft>
                <a:spcPts val="1200"/>
              </a:spcAft>
              <a:buFont typeface="Wingdings" panose="05000000000000000000" pitchFamily="2" charset="2"/>
              <a:buChar char="Ø"/>
            </a:pPr>
            <a:r>
              <a:rPr lang="en-US" dirty="0" smtClean="0">
                <a:latin typeface="Book Antiqua" panose="02040602050305030304" pitchFamily="18" charset="0"/>
                <a:ea typeface="Calibri" panose="020F0502020204030204" pitchFamily="34" charset="0"/>
                <a:cs typeface="Mangal"/>
              </a:rPr>
              <a:t>Bias Correction and Analysis of Satellite precipitation data using observed rainfall data for Assessment of Drought and Flood Inundation Modelling RRI-(Hydrological Model –Rainfall Runoff Inundation).</a:t>
            </a:r>
          </a:p>
          <a:p>
            <a:pPr marL="365760" indent="-285750">
              <a:spcAft>
                <a:spcPts val="1200"/>
              </a:spcAft>
              <a:buFont typeface="Wingdings" panose="05000000000000000000" pitchFamily="2" charset="2"/>
              <a:buChar char="Ø"/>
            </a:pPr>
            <a:r>
              <a:rPr lang="en-US" dirty="0" smtClean="0">
                <a:latin typeface="Book Antiqua" panose="02040602050305030304" pitchFamily="18" charset="0"/>
                <a:ea typeface="Calibri" panose="020F0502020204030204" pitchFamily="34" charset="0"/>
                <a:cs typeface="Mangal"/>
              </a:rPr>
              <a:t>Spatially distributed Meteorological </a:t>
            </a:r>
            <a:r>
              <a:rPr lang="en-US" dirty="0">
                <a:latin typeface="Book Antiqua" panose="02040602050305030304" pitchFamily="18" charset="0"/>
                <a:ea typeface="Calibri" panose="020F0502020204030204" pitchFamily="34" charset="0"/>
                <a:cs typeface="Mangal"/>
              </a:rPr>
              <a:t>Drought assessment would be carried out using Standard Precipitation Index and rainfall departure analysis over Garo </a:t>
            </a:r>
            <a:r>
              <a:rPr lang="en-US" dirty="0" smtClean="0">
                <a:latin typeface="Book Antiqua" panose="02040602050305030304" pitchFamily="18" charset="0"/>
                <a:ea typeface="Calibri" panose="020F0502020204030204" pitchFamily="34" charset="0"/>
                <a:cs typeface="Mangal"/>
              </a:rPr>
              <a:t>hills.</a:t>
            </a:r>
            <a:endParaRPr lang="en-US" dirty="0">
              <a:latin typeface="Book Antiqua" panose="02040602050305030304" pitchFamily="18" charset="0"/>
              <a:ea typeface="Calibri" panose="020F0502020204030204" pitchFamily="34" charset="0"/>
              <a:cs typeface="Mangal"/>
            </a:endParaRPr>
          </a:p>
          <a:p>
            <a:pPr marL="365760" indent="-285750">
              <a:spcAft>
                <a:spcPts val="1200"/>
              </a:spcAft>
              <a:buFont typeface="Wingdings" panose="05000000000000000000" pitchFamily="2" charset="2"/>
              <a:buChar char="Ø"/>
            </a:pPr>
            <a:r>
              <a:rPr lang="en-US" dirty="0" smtClean="0">
                <a:latin typeface="Book Antiqua" panose="02040602050305030304" pitchFamily="18" charset="0"/>
                <a:ea typeface="Calibri" panose="020F0502020204030204" pitchFamily="34" charset="0"/>
                <a:cs typeface="Mangal"/>
              </a:rPr>
              <a:t>Spatially Distributed Hydrological Rainfall </a:t>
            </a:r>
            <a:r>
              <a:rPr lang="en-US" dirty="0">
                <a:latin typeface="Book Antiqua" panose="02040602050305030304" pitchFamily="18" charset="0"/>
                <a:ea typeface="Calibri" panose="020F0502020204030204" pitchFamily="34" charset="0"/>
                <a:cs typeface="Mangal"/>
              </a:rPr>
              <a:t>Runoff modelling </a:t>
            </a:r>
            <a:r>
              <a:rPr lang="en-US" dirty="0" smtClean="0">
                <a:latin typeface="Book Antiqua" panose="02040602050305030304" pitchFamily="18" charset="0"/>
                <a:ea typeface="Calibri" panose="020F0502020204030204" pitchFamily="34" charset="0"/>
                <a:cs typeface="Mangal"/>
              </a:rPr>
              <a:t>using </a:t>
            </a:r>
            <a:r>
              <a:rPr lang="en-US" dirty="0">
                <a:latin typeface="Book Antiqua" panose="02040602050305030304" pitchFamily="18" charset="0"/>
                <a:ea typeface="Calibri" panose="020F0502020204030204" pitchFamily="34" charset="0"/>
                <a:cs typeface="Mangal"/>
              </a:rPr>
              <a:t>Rainfall Runoff Inundation </a:t>
            </a:r>
            <a:r>
              <a:rPr lang="en-US" dirty="0" smtClean="0">
                <a:latin typeface="Book Antiqua" panose="02040602050305030304" pitchFamily="18" charset="0"/>
                <a:ea typeface="Calibri" panose="020F0502020204030204" pitchFamily="34" charset="0"/>
                <a:cs typeface="Mangal"/>
              </a:rPr>
              <a:t>modelling for Flood </a:t>
            </a:r>
            <a:r>
              <a:rPr lang="en-US" dirty="0">
                <a:latin typeface="Book Antiqua" panose="02040602050305030304" pitchFamily="18" charset="0"/>
                <a:ea typeface="Calibri" panose="020F0502020204030204" pitchFamily="34" charset="0"/>
                <a:cs typeface="Mangal"/>
              </a:rPr>
              <a:t>I</a:t>
            </a:r>
            <a:r>
              <a:rPr lang="en-US" dirty="0" smtClean="0">
                <a:latin typeface="Book Antiqua" panose="02040602050305030304" pitchFamily="18" charset="0"/>
                <a:ea typeface="Calibri" panose="020F0502020204030204" pitchFamily="34" charset="0"/>
                <a:cs typeface="Mangal"/>
              </a:rPr>
              <a:t>nundation &amp; Forecasting. </a:t>
            </a:r>
          </a:p>
        </p:txBody>
      </p:sp>
    </p:spTree>
    <p:extLst>
      <p:ext uri="{BB962C8B-B14F-4D97-AF65-F5344CB8AC3E}">
        <p14:creationId xmlns:p14="http://schemas.microsoft.com/office/powerpoint/2010/main" val="1277743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grpSp>
        <p:nvGrpSpPr>
          <p:cNvPr id="62" name="Group 61"/>
          <p:cNvGrpSpPr/>
          <p:nvPr/>
        </p:nvGrpSpPr>
        <p:grpSpPr>
          <a:xfrm>
            <a:off x="0" y="0"/>
            <a:ext cx="9144000" cy="839997"/>
            <a:chOff x="0" y="0"/>
            <a:chExt cx="9144000" cy="839997"/>
          </a:xfrm>
        </p:grpSpPr>
        <p:sp>
          <p:nvSpPr>
            <p:cNvPr id="63" name="Rectangle 62"/>
            <p:cNvSpPr/>
            <p:nvPr/>
          </p:nvSpPr>
          <p:spPr>
            <a:xfrm>
              <a:off x="0" y="0"/>
              <a:ext cx="9144000" cy="839997"/>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Flowchart of Methodology</a:t>
              </a:r>
              <a:endParaRPr lang="en-US" sz="2400" b="1" dirty="0">
                <a:latin typeface="Times New Roman" panose="02020603050405020304" pitchFamily="18" charset="0"/>
                <a:cs typeface="Times New Roman" panose="02020603050405020304" pitchFamily="18" charset="0"/>
              </a:endParaRPr>
            </a:p>
          </p:txBody>
        </p:sp>
        <p:sp>
          <p:nvSpPr>
            <p:cNvPr id="64" name="Rectangle 63"/>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8" name="Group 7"/>
          <p:cNvGrpSpPr/>
          <p:nvPr/>
        </p:nvGrpSpPr>
        <p:grpSpPr>
          <a:xfrm>
            <a:off x="1074778" y="1580951"/>
            <a:ext cx="6998105" cy="309069"/>
            <a:chOff x="1100536" y="1653451"/>
            <a:chExt cx="6998105" cy="558542"/>
          </a:xfrm>
        </p:grpSpPr>
        <p:cxnSp>
          <p:nvCxnSpPr>
            <p:cNvPr id="72" name="Straight Arrow Connector 71"/>
            <p:cNvCxnSpPr/>
            <p:nvPr/>
          </p:nvCxnSpPr>
          <p:spPr>
            <a:xfrm>
              <a:off x="1100536" y="1657887"/>
              <a:ext cx="405" cy="538592"/>
            </a:xfrm>
            <a:prstGeom prst="straightConnector1">
              <a:avLst/>
            </a:prstGeom>
            <a:ln w="12700" cap="sq"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3445641" y="1653451"/>
              <a:ext cx="405" cy="538592"/>
            </a:xfrm>
            <a:prstGeom prst="straightConnector1">
              <a:avLst/>
            </a:prstGeom>
            <a:ln w="12700" cap="sq"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5674625" y="1673401"/>
              <a:ext cx="405" cy="538592"/>
            </a:xfrm>
            <a:prstGeom prst="straightConnector1">
              <a:avLst/>
            </a:prstGeom>
            <a:ln w="12700" cap="sq"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8098236" y="1670163"/>
              <a:ext cx="405" cy="538592"/>
            </a:xfrm>
            <a:prstGeom prst="straightConnector1">
              <a:avLst/>
            </a:prstGeom>
            <a:ln w="12700" cap="sq"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2345698" y="4174842"/>
            <a:ext cx="3524851" cy="445470"/>
            <a:chOff x="-1885231" y="4668060"/>
            <a:chExt cx="4591473" cy="1110121"/>
          </a:xfrm>
        </p:grpSpPr>
        <p:cxnSp>
          <p:nvCxnSpPr>
            <p:cNvPr id="106" name="Straight Arrow Connector 105"/>
            <p:cNvCxnSpPr/>
            <p:nvPr/>
          </p:nvCxnSpPr>
          <p:spPr>
            <a:xfrm>
              <a:off x="435847" y="5219325"/>
              <a:ext cx="405" cy="558856"/>
            </a:xfrm>
            <a:prstGeom prst="straightConnector1">
              <a:avLst/>
            </a:prstGeom>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85231" y="4668060"/>
              <a:ext cx="4591473" cy="546022"/>
              <a:chOff x="-1885231" y="5075087"/>
              <a:chExt cx="4591473" cy="131351"/>
            </a:xfrm>
          </p:grpSpPr>
          <p:cxnSp>
            <p:nvCxnSpPr>
              <p:cNvPr id="107" name="Straight Connector 106"/>
              <p:cNvCxnSpPr/>
              <p:nvPr/>
            </p:nvCxnSpPr>
            <p:spPr>
              <a:xfrm>
                <a:off x="-1884223" y="5206438"/>
                <a:ext cx="458729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885231" y="5075930"/>
                <a:ext cx="0" cy="13050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2706242" y="5075087"/>
                <a:ext cx="0" cy="130508"/>
              </a:xfrm>
              <a:prstGeom prst="line">
                <a:avLst/>
              </a:prstGeom>
              <a:ln/>
            </p:spPr>
            <p:style>
              <a:lnRef idx="1">
                <a:schemeClr val="accent1"/>
              </a:lnRef>
              <a:fillRef idx="0">
                <a:schemeClr val="accent1"/>
              </a:fillRef>
              <a:effectRef idx="0">
                <a:schemeClr val="accent1"/>
              </a:effectRef>
              <a:fontRef idx="minor">
                <a:schemeClr val="tx1"/>
              </a:fontRef>
            </p:style>
          </p:cxnSp>
        </p:grpSp>
      </p:grpSp>
      <p:grpSp>
        <p:nvGrpSpPr>
          <p:cNvPr id="5" name="Group 4"/>
          <p:cNvGrpSpPr/>
          <p:nvPr/>
        </p:nvGrpSpPr>
        <p:grpSpPr>
          <a:xfrm>
            <a:off x="3695350" y="3013023"/>
            <a:ext cx="3872752" cy="558857"/>
            <a:chOff x="309635" y="5309404"/>
            <a:chExt cx="4590465" cy="538592"/>
          </a:xfrm>
        </p:grpSpPr>
        <p:cxnSp>
          <p:nvCxnSpPr>
            <p:cNvPr id="94" name="Straight Arrow Connector 93"/>
            <p:cNvCxnSpPr/>
            <p:nvPr/>
          </p:nvCxnSpPr>
          <p:spPr>
            <a:xfrm>
              <a:off x="2491846" y="5309404"/>
              <a:ext cx="405" cy="538592"/>
            </a:xfrm>
            <a:prstGeom prst="straightConnector1">
              <a:avLst/>
            </a:prstGeom>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09635" y="5456770"/>
              <a:ext cx="458729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310710" y="5322985"/>
              <a:ext cx="0" cy="125776"/>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4900100" y="5327819"/>
              <a:ext cx="0" cy="125776"/>
            </a:xfrm>
            <a:prstGeom prst="line">
              <a:avLst/>
            </a:prstGeom>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1493952" y="3010519"/>
            <a:ext cx="3689992" cy="555209"/>
            <a:chOff x="1145770" y="2958069"/>
            <a:chExt cx="4587290" cy="538592"/>
          </a:xfrm>
        </p:grpSpPr>
        <p:cxnSp>
          <p:nvCxnSpPr>
            <p:cNvPr id="82" name="Straight Arrow Connector 81"/>
            <p:cNvCxnSpPr/>
            <p:nvPr/>
          </p:nvCxnSpPr>
          <p:spPr>
            <a:xfrm>
              <a:off x="3170532" y="2958069"/>
              <a:ext cx="405" cy="538592"/>
            </a:xfrm>
            <a:prstGeom prst="straightConnector1">
              <a:avLst/>
            </a:prstGeom>
            <a:ln w="12700" cap="sq"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145770" y="3268980"/>
              <a:ext cx="4587290" cy="0"/>
            </a:xfrm>
            <a:prstGeom prst="line">
              <a:avLst/>
            </a:prstGeom>
            <a:ln w="12700" cap="sq"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145770" y="2973605"/>
              <a:ext cx="0" cy="287756"/>
            </a:xfrm>
            <a:prstGeom prst="line">
              <a:avLst/>
            </a:prstGeom>
            <a:ln w="12700" cap="sq"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5733060" y="2973605"/>
              <a:ext cx="0" cy="287756"/>
            </a:xfrm>
            <a:prstGeom prst="line">
              <a:avLst/>
            </a:prstGeom>
            <a:ln w="12700" cap="sq"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764541" y="3573987"/>
            <a:ext cx="3334952" cy="610534"/>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schemeClr val="tx1">
                    <a:lumMod val="75000"/>
                    <a:lumOff val="25000"/>
                  </a:schemeClr>
                </a:solidFill>
                <a:latin typeface="Andalus" pitchFamily="18" charset="-78"/>
                <a:cs typeface="Andalus" pitchFamily="18" charset="-78"/>
              </a:rPr>
              <a:t>Rainfall Runoff Inundation - Flood Inundation Modelling for the Catchments in the Garo hills Districts</a:t>
            </a:r>
            <a:endParaRPr lang="en-US" sz="1400" dirty="0">
              <a:solidFill>
                <a:schemeClr val="tx1">
                  <a:lumMod val="75000"/>
                  <a:lumOff val="25000"/>
                </a:schemeClr>
              </a:solidFill>
              <a:latin typeface="Andalus" pitchFamily="18" charset="-78"/>
              <a:cs typeface="Andalus" pitchFamily="18" charset="-78"/>
            </a:endParaRPr>
          </a:p>
        </p:txBody>
      </p:sp>
      <p:sp>
        <p:nvSpPr>
          <p:cNvPr id="66" name="Rectangle 65"/>
          <p:cNvSpPr/>
          <p:nvPr/>
        </p:nvSpPr>
        <p:spPr>
          <a:xfrm>
            <a:off x="4313231" y="3573987"/>
            <a:ext cx="3448055" cy="627313"/>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schemeClr val="tx1">
                    <a:lumMod val="75000"/>
                    <a:lumOff val="25000"/>
                  </a:schemeClr>
                </a:solidFill>
                <a:latin typeface="Andalus" pitchFamily="18" charset="-78"/>
                <a:cs typeface="Andalus" pitchFamily="18" charset="-78"/>
              </a:rPr>
              <a:t>Assessment of Landuse &amp; Landcover change &amp; Correlations with Drought Indices to demarcate drought affected areas</a:t>
            </a:r>
            <a:endParaRPr lang="en-US" sz="1400" dirty="0">
              <a:solidFill>
                <a:schemeClr val="tx1">
                  <a:lumMod val="75000"/>
                  <a:lumOff val="25000"/>
                </a:schemeClr>
              </a:solidFill>
              <a:latin typeface="Andalus" pitchFamily="18" charset="-78"/>
              <a:cs typeface="Andalus" pitchFamily="18" charset="-78"/>
            </a:endParaRPr>
          </a:p>
        </p:txBody>
      </p:sp>
      <p:sp>
        <p:nvSpPr>
          <p:cNvPr id="68" name="Rectangle 67"/>
          <p:cNvSpPr/>
          <p:nvPr/>
        </p:nvSpPr>
        <p:spPr>
          <a:xfrm>
            <a:off x="447777" y="991533"/>
            <a:ext cx="1254002" cy="609420"/>
          </a:xfrm>
          <a:prstGeom prst="rect">
            <a:avLst/>
          </a:prstGeom>
          <a:solidFill>
            <a:srgbClr val="92D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solidFill>
                  <a:schemeClr val="tx1">
                    <a:lumMod val="75000"/>
                    <a:lumOff val="25000"/>
                  </a:schemeClr>
                </a:solidFill>
                <a:latin typeface="Andalus" pitchFamily="18" charset="-78"/>
                <a:cs typeface="Andalus" pitchFamily="18" charset="-78"/>
              </a:rPr>
              <a:t>Hydrology &amp; Flood</a:t>
            </a:r>
            <a:endParaRPr lang="en-US" sz="1600" b="1" dirty="0">
              <a:solidFill>
                <a:schemeClr val="tx1">
                  <a:lumMod val="75000"/>
                  <a:lumOff val="25000"/>
                </a:schemeClr>
              </a:solidFill>
              <a:latin typeface="Andalus" pitchFamily="18" charset="-78"/>
              <a:cs typeface="Andalus" pitchFamily="18" charset="-78"/>
            </a:endParaRPr>
          </a:p>
        </p:txBody>
      </p:sp>
      <p:sp>
        <p:nvSpPr>
          <p:cNvPr id="69" name="Rectangle 68"/>
          <p:cNvSpPr/>
          <p:nvPr/>
        </p:nvSpPr>
        <p:spPr>
          <a:xfrm>
            <a:off x="7372820" y="1001770"/>
            <a:ext cx="1359868" cy="609420"/>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solidFill>
                  <a:schemeClr val="tx1">
                    <a:lumMod val="75000"/>
                    <a:lumOff val="25000"/>
                  </a:schemeClr>
                </a:solidFill>
                <a:latin typeface="Andalus" pitchFamily="18" charset="-78"/>
                <a:cs typeface="Andalus" pitchFamily="18" charset="-78"/>
              </a:rPr>
              <a:t>Meteorology &amp; Drought</a:t>
            </a:r>
            <a:endParaRPr lang="en-US" sz="1600" b="1" dirty="0">
              <a:solidFill>
                <a:schemeClr val="tx1">
                  <a:lumMod val="75000"/>
                  <a:lumOff val="25000"/>
                </a:schemeClr>
              </a:solidFill>
              <a:latin typeface="Andalus" pitchFamily="18" charset="-78"/>
              <a:cs typeface="Andalus" pitchFamily="18" charset="-78"/>
            </a:endParaRPr>
          </a:p>
        </p:txBody>
      </p:sp>
      <p:sp>
        <p:nvSpPr>
          <p:cNvPr id="70" name="Rectangle 69"/>
          <p:cNvSpPr/>
          <p:nvPr/>
        </p:nvSpPr>
        <p:spPr>
          <a:xfrm>
            <a:off x="4816742" y="1021300"/>
            <a:ext cx="1644162" cy="609420"/>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solidFill>
                  <a:schemeClr val="tx1">
                    <a:lumMod val="75000"/>
                    <a:lumOff val="25000"/>
                  </a:schemeClr>
                </a:solidFill>
                <a:latin typeface="Andalus" pitchFamily="18" charset="-78"/>
                <a:cs typeface="Andalus" pitchFamily="18" charset="-78"/>
              </a:rPr>
              <a:t>Rainfall &amp; Discharge Data</a:t>
            </a:r>
            <a:endParaRPr lang="en-US" sz="1600" b="1" dirty="0">
              <a:solidFill>
                <a:schemeClr val="tx1">
                  <a:lumMod val="75000"/>
                  <a:lumOff val="25000"/>
                </a:schemeClr>
              </a:solidFill>
              <a:latin typeface="Andalus" pitchFamily="18" charset="-78"/>
              <a:cs typeface="Andalus" pitchFamily="18" charset="-78"/>
            </a:endParaRPr>
          </a:p>
        </p:txBody>
      </p:sp>
      <p:sp>
        <p:nvSpPr>
          <p:cNvPr id="71" name="Rectangle 70"/>
          <p:cNvSpPr/>
          <p:nvPr/>
        </p:nvSpPr>
        <p:spPr>
          <a:xfrm>
            <a:off x="2554633" y="988467"/>
            <a:ext cx="1520862" cy="609420"/>
          </a:xfrm>
          <a:prstGeom prst="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solidFill>
                  <a:schemeClr val="tx1">
                    <a:lumMod val="75000"/>
                    <a:lumOff val="25000"/>
                  </a:schemeClr>
                </a:solidFill>
                <a:latin typeface="Andalus" pitchFamily="18" charset="-78"/>
                <a:cs typeface="Andalus" pitchFamily="18" charset="-78"/>
              </a:rPr>
              <a:t>Remote Sensing &amp; GIS</a:t>
            </a:r>
            <a:endParaRPr lang="en-US" sz="1600" b="1" dirty="0">
              <a:solidFill>
                <a:schemeClr val="tx1">
                  <a:lumMod val="75000"/>
                  <a:lumOff val="25000"/>
                </a:schemeClr>
              </a:solidFill>
              <a:latin typeface="Andalus" pitchFamily="18" charset="-78"/>
              <a:cs typeface="Andalus" pitchFamily="18" charset="-78"/>
            </a:endParaRPr>
          </a:p>
        </p:txBody>
      </p:sp>
      <p:sp>
        <p:nvSpPr>
          <p:cNvPr id="76" name="Rectangle 75"/>
          <p:cNvSpPr/>
          <p:nvPr/>
        </p:nvSpPr>
        <p:spPr>
          <a:xfrm>
            <a:off x="86386" y="1870141"/>
            <a:ext cx="2234242" cy="1158296"/>
          </a:xfrm>
          <a:prstGeom prst="rect">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Drainage Delineation</a:t>
            </a:r>
            <a:endParaRPr lang="en-US" sz="1400" dirty="0">
              <a:solidFill>
                <a:schemeClr val="tx1">
                  <a:lumMod val="75000"/>
                  <a:lumOff val="25000"/>
                </a:schemeClr>
              </a:solidFill>
              <a:latin typeface="Andalus" pitchFamily="18" charset="-78"/>
              <a:cs typeface="Andalus" pitchFamily="18" charset="-78"/>
            </a:endParaRP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Outlet Identification</a:t>
            </a:r>
            <a:endParaRPr lang="en-US" sz="1400" dirty="0">
              <a:solidFill>
                <a:schemeClr val="tx1">
                  <a:lumMod val="75000"/>
                  <a:lumOff val="25000"/>
                </a:schemeClr>
              </a:solidFill>
              <a:latin typeface="Andalus" pitchFamily="18" charset="-78"/>
              <a:cs typeface="Andalus" pitchFamily="18" charset="-78"/>
            </a:endParaRP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Delineation of Catchments</a:t>
            </a: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Flood Inundation Modelling</a:t>
            </a:r>
            <a:endParaRPr lang="en-US" sz="1400" dirty="0">
              <a:solidFill>
                <a:schemeClr val="tx1">
                  <a:lumMod val="75000"/>
                  <a:lumOff val="25000"/>
                </a:schemeClr>
              </a:solidFill>
              <a:latin typeface="Andalus" pitchFamily="18" charset="-78"/>
              <a:cs typeface="Andalus" pitchFamily="18" charset="-78"/>
            </a:endParaRPr>
          </a:p>
        </p:txBody>
      </p:sp>
      <p:sp>
        <p:nvSpPr>
          <p:cNvPr id="77" name="Rectangle 76"/>
          <p:cNvSpPr/>
          <p:nvPr/>
        </p:nvSpPr>
        <p:spPr>
          <a:xfrm>
            <a:off x="2405903" y="1874507"/>
            <a:ext cx="1975205" cy="1158296"/>
          </a:xfrm>
          <a:prstGeom prst="rect">
            <a:avLst/>
          </a:prstGeom>
          <a:solidFill>
            <a:schemeClr val="accent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SRTM &amp; ASTER DEM</a:t>
            </a:r>
            <a:endParaRPr lang="en-US" sz="1400" dirty="0">
              <a:solidFill>
                <a:schemeClr val="tx1">
                  <a:lumMod val="75000"/>
                  <a:lumOff val="25000"/>
                </a:schemeClr>
              </a:solidFill>
              <a:latin typeface="Andalus" pitchFamily="18" charset="-78"/>
              <a:cs typeface="Andalus" pitchFamily="18" charset="-78"/>
            </a:endParaRP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Landsat 7 &amp; 8 Data</a:t>
            </a: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Sentinel 1 &amp; 2 Data</a:t>
            </a:r>
            <a:endParaRPr lang="en-US" sz="1400" dirty="0">
              <a:solidFill>
                <a:schemeClr val="tx1">
                  <a:lumMod val="75000"/>
                  <a:lumOff val="25000"/>
                </a:schemeClr>
              </a:solidFill>
              <a:latin typeface="Andalus" pitchFamily="18" charset="-78"/>
              <a:cs typeface="Andalus" pitchFamily="18" charset="-78"/>
            </a:endParaRP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IRS Resourcesat 2 data</a:t>
            </a:r>
            <a:endParaRPr lang="en-US" sz="1400" dirty="0">
              <a:solidFill>
                <a:schemeClr val="tx1">
                  <a:lumMod val="75000"/>
                  <a:lumOff val="25000"/>
                </a:schemeClr>
              </a:solidFill>
              <a:latin typeface="Andalus" pitchFamily="18" charset="-78"/>
              <a:cs typeface="Andalus" pitchFamily="18" charset="-78"/>
            </a:endParaRPr>
          </a:p>
        </p:txBody>
      </p:sp>
      <p:sp>
        <p:nvSpPr>
          <p:cNvPr id="78" name="Rectangle 77"/>
          <p:cNvSpPr/>
          <p:nvPr/>
        </p:nvSpPr>
        <p:spPr>
          <a:xfrm>
            <a:off x="4496853" y="1872568"/>
            <a:ext cx="2057596" cy="1158296"/>
          </a:xfrm>
          <a:prstGeom prst="rect">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CWC Discharge Data</a:t>
            </a: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IMD Rainfall Data</a:t>
            </a: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TRMM &amp; GPM Data</a:t>
            </a: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Rainfall &amp; </a:t>
            </a:r>
            <a:r>
              <a:rPr lang="en-US" sz="1400" dirty="0" err="1" smtClean="0">
                <a:solidFill>
                  <a:schemeClr val="tx1">
                    <a:lumMod val="75000"/>
                    <a:lumOff val="25000"/>
                  </a:schemeClr>
                </a:solidFill>
                <a:latin typeface="Andalus" pitchFamily="18" charset="-78"/>
                <a:cs typeface="Andalus" pitchFamily="18" charset="-78"/>
              </a:rPr>
              <a:t>Waterlevel</a:t>
            </a:r>
            <a:r>
              <a:rPr lang="en-US" sz="1400" dirty="0" smtClean="0">
                <a:solidFill>
                  <a:schemeClr val="tx1">
                    <a:lumMod val="75000"/>
                    <a:lumOff val="25000"/>
                  </a:schemeClr>
                </a:solidFill>
                <a:latin typeface="Andalus" pitchFamily="18" charset="-78"/>
                <a:cs typeface="Andalus" pitchFamily="18" charset="-78"/>
              </a:rPr>
              <a:t> Recorder via PDS</a:t>
            </a:r>
            <a:endParaRPr lang="en-US" sz="1400" dirty="0">
              <a:solidFill>
                <a:schemeClr val="tx1">
                  <a:lumMod val="75000"/>
                  <a:lumOff val="25000"/>
                </a:schemeClr>
              </a:solidFill>
              <a:latin typeface="Andalus" pitchFamily="18" charset="-78"/>
              <a:cs typeface="Andalus" pitchFamily="18" charset="-78"/>
            </a:endParaRPr>
          </a:p>
        </p:txBody>
      </p:sp>
      <p:sp>
        <p:nvSpPr>
          <p:cNvPr id="79" name="Rectangle 78"/>
          <p:cNvSpPr/>
          <p:nvPr/>
        </p:nvSpPr>
        <p:spPr>
          <a:xfrm>
            <a:off x="6670193" y="1868746"/>
            <a:ext cx="2343273" cy="1158296"/>
          </a:xfrm>
          <a:prstGeom prst="rect">
            <a:avLst/>
          </a:prstGeom>
          <a:solidFill>
            <a:schemeClr val="accent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Rainfall Departure Analysis</a:t>
            </a:r>
            <a:endParaRPr lang="en-US" sz="1400" dirty="0">
              <a:solidFill>
                <a:schemeClr val="tx1">
                  <a:lumMod val="75000"/>
                  <a:lumOff val="25000"/>
                </a:schemeClr>
              </a:solidFill>
              <a:latin typeface="Andalus" pitchFamily="18" charset="-78"/>
              <a:cs typeface="Andalus" pitchFamily="18" charset="-78"/>
            </a:endParaRP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Standard Precipitation Index (SPI)</a:t>
            </a:r>
          </a:p>
          <a:p>
            <a:pPr marL="91440" indent="-91440">
              <a:buFont typeface="Arial" panose="020B0604020202020204" pitchFamily="34" charset="0"/>
              <a:buChar char="•"/>
            </a:pPr>
            <a:r>
              <a:rPr lang="en-US" sz="1400" dirty="0" smtClean="0">
                <a:solidFill>
                  <a:schemeClr val="tx1">
                    <a:lumMod val="75000"/>
                    <a:lumOff val="25000"/>
                  </a:schemeClr>
                </a:solidFill>
                <a:latin typeface="Andalus" pitchFamily="18" charset="-78"/>
                <a:cs typeface="Andalus" pitchFamily="18" charset="-78"/>
              </a:rPr>
              <a:t>Drought Vulnerability Index (DVI)</a:t>
            </a:r>
          </a:p>
        </p:txBody>
      </p:sp>
      <p:sp>
        <p:nvSpPr>
          <p:cNvPr id="91" name="Rectangle 90"/>
          <p:cNvSpPr/>
          <p:nvPr/>
        </p:nvSpPr>
        <p:spPr>
          <a:xfrm>
            <a:off x="6540930" y="4623443"/>
            <a:ext cx="2421020" cy="1625389"/>
          </a:xfrm>
          <a:prstGeom prst="rect">
            <a:avLst/>
          </a:prstGeom>
          <a:solidFill>
            <a:schemeClr val="bg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lumMod val="75000"/>
                    <a:lumOff val="25000"/>
                  </a:schemeClr>
                </a:solidFill>
                <a:latin typeface="Andalus" pitchFamily="18" charset="-78"/>
                <a:cs typeface="Andalus" pitchFamily="18" charset="-78"/>
              </a:rPr>
              <a:t>Societal Need/Benefits</a:t>
            </a:r>
          </a:p>
          <a:p>
            <a:r>
              <a:rPr lang="en-US" sz="1400" dirty="0" smtClean="0">
                <a:solidFill>
                  <a:schemeClr val="tx1">
                    <a:lumMod val="75000"/>
                    <a:lumOff val="25000"/>
                  </a:schemeClr>
                </a:solidFill>
                <a:latin typeface="Andalus" pitchFamily="18" charset="-78"/>
                <a:cs typeface="Andalus" pitchFamily="18" charset="-78"/>
              </a:rPr>
              <a:t>Catchment wise analysis for decision making and implementation of irrigation and water resources management plan by stakeholders in region</a:t>
            </a:r>
          </a:p>
        </p:txBody>
      </p:sp>
      <p:sp>
        <p:nvSpPr>
          <p:cNvPr id="39" name="Rectangle 38"/>
          <p:cNvSpPr/>
          <p:nvPr/>
        </p:nvSpPr>
        <p:spPr>
          <a:xfrm>
            <a:off x="1708024" y="4623444"/>
            <a:ext cx="4654147" cy="1625389"/>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182880">
              <a:spcAft>
                <a:spcPts val="600"/>
              </a:spcAft>
            </a:pPr>
            <a:r>
              <a:rPr lang="en-US" sz="1400" b="1" dirty="0">
                <a:solidFill>
                  <a:schemeClr val="accent6">
                    <a:lumMod val="50000"/>
                  </a:schemeClr>
                </a:solidFill>
                <a:latin typeface="Andalus" pitchFamily="18" charset="-78"/>
                <a:cs typeface="Andalus" pitchFamily="18" charset="-78"/>
              </a:rPr>
              <a:t>1. Maps showing landuse </a:t>
            </a:r>
            <a:r>
              <a:rPr lang="en-US" sz="1400" b="1" dirty="0" smtClean="0">
                <a:solidFill>
                  <a:schemeClr val="accent6">
                    <a:lumMod val="50000"/>
                  </a:schemeClr>
                </a:solidFill>
                <a:latin typeface="Andalus" pitchFamily="18" charset="-78"/>
                <a:cs typeface="Andalus" pitchFamily="18" charset="-78"/>
              </a:rPr>
              <a:t>&amp; </a:t>
            </a:r>
            <a:r>
              <a:rPr lang="en-US" sz="1400" b="1" dirty="0">
                <a:solidFill>
                  <a:schemeClr val="accent6">
                    <a:lumMod val="50000"/>
                  </a:schemeClr>
                </a:solidFill>
                <a:latin typeface="Andalus" pitchFamily="18" charset="-78"/>
                <a:cs typeface="Andalus" pitchFamily="18" charset="-78"/>
              </a:rPr>
              <a:t>landcover change</a:t>
            </a:r>
          </a:p>
          <a:p>
            <a:pPr marL="182880">
              <a:spcAft>
                <a:spcPts val="600"/>
              </a:spcAft>
            </a:pPr>
            <a:r>
              <a:rPr lang="en-US" sz="1400" b="1" dirty="0">
                <a:solidFill>
                  <a:schemeClr val="accent6">
                    <a:lumMod val="50000"/>
                  </a:schemeClr>
                </a:solidFill>
                <a:latin typeface="Andalus" pitchFamily="18" charset="-78"/>
                <a:cs typeface="Andalus" pitchFamily="18" charset="-78"/>
              </a:rPr>
              <a:t>2. Maps demarcating area prone for drought risk.</a:t>
            </a:r>
          </a:p>
          <a:p>
            <a:pPr marL="182880">
              <a:spcAft>
                <a:spcPts val="600"/>
              </a:spcAft>
            </a:pPr>
            <a:r>
              <a:rPr lang="en-US" sz="1400" b="1" dirty="0">
                <a:solidFill>
                  <a:schemeClr val="accent6">
                    <a:lumMod val="50000"/>
                  </a:schemeClr>
                </a:solidFill>
                <a:latin typeface="Andalus" pitchFamily="18" charset="-78"/>
                <a:cs typeface="Andalus" pitchFamily="18" charset="-78"/>
              </a:rPr>
              <a:t>3. Flood inundation maps &amp; flood forecasting strategies</a:t>
            </a:r>
          </a:p>
          <a:p>
            <a:pPr marL="182880">
              <a:spcAft>
                <a:spcPts val="600"/>
              </a:spcAft>
            </a:pPr>
            <a:r>
              <a:rPr lang="en-US" sz="1400" b="1" dirty="0">
                <a:solidFill>
                  <a:schemeClr val="accent6">
                    <a:lumMod val="50000"/>
                  </a:schemeClr>
                </a:solidFill>
                <a:latin typeface="Andalus" pitchFamily="18" charset="-78"/>
                <a:cs typeface="Andalus" pitchFamily="18" charset="-78"/>
              </a:rPr>
              <a:t>4. Project Report of Water Resources Status, Planning &amp; Management of Water in Garo Hills</a:t>
            </a:r>
          </a:p>
        </p:txBody>
      </p:sp>
    </p:spTree>
    <p:extLst>
      <p:ext uri="{BB962C8B-B14F-4D97-AF65-F5344CB8AC3E}">
        <p14:creationId xmlns:p14="http://schemas.microsoft.com/office/powerpoint/2010/main" val="1768156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6289"/>
            <a:ext cx="9144000" cy="707366"/>
            <a:chOff x="0" y="0"/>
            <a:chExt cx="9144000" cy="839997"/>
          </a:xfrm>
        </p:grpSpPr>
        <p:sp>
          <p:nvSpPr>
            <p:cNvPr id="4" name="Rectangle 3"/>
            <p:cNvSpPr/>
            <p:nvPr/>
          </p:nvSpPr>
          <p:spPr>
            <a:xfrm>
              <a:off x="0" y="0"/>
              <a:ext cx="9144000" cy="839997"/>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Book Antiqua" panose="02040602050305030304" pitchFamily="18" charset="0"/>
                  <a:ea typeface="Calibri" panose="020F0502020204030204" pitchFamily="34" charset="0"/>
                  <a:cs typeface="Mangal"/>
                </a:rPr>
                <a:t>Assessment of Land use and Land cover change</a:t>
              </a:r>
              <a:endParaRPr lang="en-US" sz="2000" dirty="0"/>
            </a:p>
          </p:txBody>
        </p:sp>
        <p:sp>
          <p:nvSpPr>
            <p:cNvPr id="5" name="Rectangle 4"/>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
        <p:nvSpPr>
          <p:cNvPr id="113" name="Rectangle 112"/>
          <p:cNvSpPr/>
          <p:nvPr/>
        </p:nvSpPr>
        <p:spPr>
          <a:xfrm>
            <a:off x="695324" y="5424620"/>
            <a:ext cx="8284774" cy="738664"/>
          </a:xfrm>
          <a:prstGeom prst="rect">
            <a:avLst/>
          </a:prstGeom>
        </p:spPr>
        <p:txBody>
          <a:bodyPr wrap="square">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USGS Earth Explorer ( DEM &amp; Landsat Data)	</a:t>
            </a:r>
            <a:r>
              <a:rPr lang="en-US" sz="1400" dirty="0" smtClean="0">
                <a:latin typeface="Times New Roman" panose="02020603050405020304" pitchFamily="18" charset="0"/>
                <a:cs typeface="Times New Roman" panose="02020603050405020304" pitchFamily="18" charset="0"/>
              </a:rPr>
              <a:t>	: </a:t>
            </a:r>
            <a:r>
              <a:rPr lang="en-US" sz="1400" dirty="0">
                <a:solidFill>
                  <a:srgbClr val="00B050"/>
                </a:solidFill>
                <a:latin typeface="Times New Roman" panose="02020603050405020304" pitchFamily="18" charset="0"/>
                <a:cs typeface="Times New Roman" panose="02020603050405020304" pitchFamily="18" charset="0"/>
                <a:hlinkClick r:id="rId2"/>
              </a:rPr>
              <a:t>https://earthexplorer.usgs.gov/</a:t>
            </a:r>
            <a:endParaRPr lang="en-US" sz="1400" dirty="0">
              <a:solidFill>
                <a:srgbClr val="00B05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Sentinel </a:t>
            </a:r>
            <a:r>
              <a:rPr lang="en-US" sz="1400" dirty="0">
                <a:latin typeface="Times New Roman" panose="02020603050405020304" pitchFamily="18" charset="0"/>
                <a:cs typeface="Times New Roman" panose="02020603050405020304" pitchFamily="18" charset="0"/>
              </a:rPr>
              <a:t>Science Data Hub (Sentinel 1 &amp; 2 Data</a:t>
            </a:r>
            <a:r>
              <a:rPr lang="en-US" sz="1400" dirty="0" smtClean="0">
                <a:latin typeface="Times New Roman" panose="02020603050405020304" pitchFamily="18" charset="0"/>
                <a:cs typeface="Times New Roman" panose="02020603050405020304" pitchFamily="18" charset="0"/>
              </a:rPr>
              <a:t>)	: </a:t>
            </a:r>
            <a:r>
              <a:rPr lang="en-US" sz="1400" dirty="0" smtClean="0">
                <a:solidFill>
                  <a:srgbClr val="00B050"/>
                </a:solidFill>
                <a:latin typeface="Times New Roman" panose="02020603050405020304" pitchFamily="18" charset="0"/>
                <a:cs typeface="Times New Roman" panose="02020603050405020304" pitchFamily="18" charset="0"/>
                <a:hlinkClick r:id="rId3"/>
              </a:rPr>
              <a:t>https</a:t>
            </a:r>
            <a:r>
              <a:rPr lang="en-US" sz="1400" dirty="0">
                <a:solidFill>
                  <a:srgbClr val="00B050"/>
                </a:solidFill>
                <a:latin typeface="Times New Roman" panose="02020603050405020304" pitchFamily="18" charset="0"/>
                <a:cs typeface="Times New Roman" panose="02020603050405020304" pitchFamily="18" charset="0"/>
                <a:hlinkClick r:id="rId3"/>
              </a:rPr>
              <a:t>://scihub.copernicus.eu/dhus/#/</a:t>
            </a:r>
            <a:r>
              <a:rPr lang="en-US" sz="1400" dirty="0" smtClean="0">
                <a:solidFill>
                  <a:srgbClr val="00B050"/>
                </a:solidFill>
                <a:latin typeface="Times New Roman" panose="02020603050405020304" pitchFamily="18" charset="0"/>
                <a:cs typeface="Times New Roman" panose="02020603050405020304" pitchFamily="18" charset="0"/>
                <a:hlinkClick r:id="rId3"/>
              </a:rPr>
              <a:t>home</a:t>
            </a:r>
            <a:endParaRPr lang="en-US" sz="1400" dirty="0" smtClean="0">
              <a:solidFill>
                <a:srgbClr val="00B05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NRSC Data (Resoursesat1 </a:t>
            </a:r>
            <a:r>
              <a:rPr lang="en-US" sz="1400" dirty="0" err="1" smtClean="0">
                <a:latin typeface="Times New Roman" panose="02020603050405020304" pitchFamily="18" charset="0"/>
                <a:cs typeface="Times New Roman" panose="02020603050405020304" pitchFamily="18" charset="0"/>
              </a:rPr>
              <a:t>Liss</a:t>
            </a:r>
            <a:r>
              <a:rPr lang="en-US" sz="1400" dirty="0" smtClean="0">
                <a:latin typeface="Times New Roman" panose="02020603050405020304" pitchFamily="18" charset="0"/>
                <a:cs typeface="Times New Roman" panose="02020603050405020304" pitchFamily="18" charset="0"/>
              </a:rPr>
              <a:t> –III &amp; IV)		: </a:t>
            </a:r>
            <a:r>
              <a:rPr lang="en-US" sz="1400" u="sng" dirty="0" smtClean="0">
                <a:solidFill>
                  <a:srgbClr val="2998E3"/>
                </a:solidFill>
                <a:latin typeface="Times New Roman" panose="02020603050405020304" pitchFamily="18" charset="0"/>
                <a:cs typeface="Times New Roman" panose="02020603050405020304" pitchFamily="18" charset="0"/>
              </a:rPr>
              <a:t>https</a:t>
            </a:r>
            <a:r>
              <a:rPr lang="en-US" sz="1400" u="sng" dirty="0">
                <a:solidFill>
                  <a:srgbClr val="2998E3"/>
                </a:solidFill>
                <a:latin typeface="Times New Roman" panose="02020603050405020304" pitchFamily="18" charset="0"/>
                <a:cs typeface="Times New Roman" panose="02020603050405020304" pitchFamily="18" charset="0"/>
              </a:rPr>
              <a:t>://</a:t>
            </a:r>
            <a:r>
              <a:rPr lang="en-US" sz="1400" u="sng" dirty="0" smtClean="0">
                <a:solidFill>
                  <a:srgbClr val="2998E3"/>
                </a:solidFill>
                <a:latin typeface="Times New Roman" panose="02020603050405020304" pitchFamily="18" charset="0"/>
                <a:cs typeface="Times New Roman" panose="02020603050405020304" pitchFamily="18" charset="0"/>
              </a:rPr>
              <a:t>uops.nrsc.gov.in/</a:t>
            </a:r>
            <a:endParaRPr lang="en-US" sz="1400" u="sng" dirty="0">
              <a:solidFill>
                <a:srgbClr val="2998E3"/>
              </a:solidFill>
              <a:latin typeface="Times New Roman" panose="02020603050405020304" pitchFamily="18" charset="0"/>
              <a:cs typeface="Times New Roman" panose="02020603050405020304" pitchFamily="18"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3515355561"/>
              </p:ext>
            </p:extLst>
          </p:nvPr>
        </p:nvGraphicFramePr>
        <p:xfrm>
          <a:off x="1044097" y="3253508"/>
          <a:ext cx="6922454" cy="1906146"/>
        </p:xfrm>
        <a:graphic>
          <a:graphicData uri="http://schemas.openxmlformats.org/drawingml/2006/table">
            <a:tbl>
              <a:tblPr firstRow="1" firstCol="1" bandRow="1">
                <a:tableStyleId>{5C22544A-7EE6-4342-B048-85BDC9FD1C3A}</a:tableStyleId>
              </a:tblPr>
              <a:tblGrid>
                <a:gridCol w="464504"/>
                <a:gridCol w="1438275"/>
                <a:gridCol w="1136669"/>
                <a:gridCol w="1085517"/>
                <a:gridCol w="868414"/>
                <a:gridCol w="1929075"/>
              </a:tblGrid>
              <a:tr h="601731">
                <a:tc>
                  <a:txBody>
                    <a:bodyPr/>
                    <a:lstStyle/>
                    <a:p>
                      <a:pPr marL="0" marR="0" algn="just">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 No</a:t>
                      </a:r>
                      <a:endParaRPr lang="en-US" sz="1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Satellite</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Sensor</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Resolution  </a:t>
                      </a:r>
                    </a:p>
                    <a:p>
                      <a:pPr marL="0" marR="0" algn="just">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(in Meter)</a:t>
                      </a:r>
                      <a:endParaRPr lang="en-US" sz="1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Scale of Map</a:t>
                      </a:r>
                      <a:endParaRPr lang="en-US" sz="1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Available </a:t>
                      </a:r>
                      <a:endParaRPr lang="en-US" sz="1400" dirty="0" smtClean="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Duration</a:t>
                      </a:r>
                      <a:endParaRPr lang="en-US" sz="1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0762">
                <a:tc>
                  <a:txBody>
                    <a:bodyPr/>
                    <a:lstStyle/>
                    <a:p>
                      <a:pPr marL="0" marR="0" algn="ctr">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Landsat 5</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TM</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30</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1:50,000</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March 1984 to Dec 2012</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6700">
                <a:tc>
                  <a:txBody>
                    <a:bodyPr/>
                    <a:lstStyle/>
                    <a:p>
                      <a:pPr marL="0" marR="0" algn="ctr">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Landsat 7</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ETM+</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15, 30</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1:50,000</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April 1999 to May 2003</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6225">
                <a:tc>
                  <a:txBody>
                    <a:bodyPr/>
                    <a:lstStyle/>
                    <a:p>
                      <a:pPr marL="0" marR="0" algn="ctr">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Landsat 8</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OLI/TIRS</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15, 30</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1:50,000</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March 2013 to Present</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19100">
                <a:tc>
                  <a:txBody>
                    <a:bodyPr/>
                    <a:lstStyle/>
                    <a:p>
                      <a:pPr marL="0" marR="0" algn="ctr">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Resoursesat </a:t>
                      </a:r>
                      <a:r>
                        <a:rPr lang="en-US" sz="1400" dirty="0" smtClean="0">
                          <a:effectLst/>
                          <a:latin typeface="Times New Roman" panose="02020603050405020304" pitchFamily="18" charset="0"/>
                          <a:cs typeface="Times New Roman" panose="02020603050405020304" pitchFamily="18" charset="0"/>
                        </a:rPr>
                        <a:t>2,</a:t>
                      </a:r>
                      <a:r>
                        <a:rPr lang="en-US" sz="1400" baseline="0" dirty="0" smtClean="0">
                          <a:effectLst/>
                          <a:latin typeface="Times New Roman" panose="02020603050405020304" pitchFamily="18" charset="0"/>
                          <a:cs typeface="Times New Roman" panose="02020603050405020304" pitchFamily="18" charset="0"/>
                        </a:rPr>
                        <a:t> </a:t>
                      </a:r>
                      <a:r>
                        <a:rPr lang="en-US" sz="1400" dirty="0" smtClean="0">
                          <a:effectLst/>
                          <a:latin typeface="Times New Roman" panose="02020603050405020304" pitchFamily="18" charset="0"/>
                          <a:cs typeface="Times New Roman" panose="02020603050405020304" pitchFamily="18" charset="0"/>
                        </a:rPr>
                        <a:t>2A</a:t>
                      </a:r>
                      <a:endParaRPr lang="en-US" sz="1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LISS-III,</a:t>
                      </a:r>
                    </a:p>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LISS-IV Mx</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23.5, 5.8</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1:50,000</a:t>
                      </a:r>
                    </a:p>
                    <a:p>
                      <a:pPr marL="0" marR="0" algn="just">
                        <a:lnSpc>
                          <a:spcPct val="115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b="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October 2011 to Present</a:t>
                      </a:r>
                      <a:endParaRPr lang="en-US" sz="1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15" name="Rectangle 114"/>
          <p:cNvSpPr/>
          <p:nvPr/>
        </p:nvSpPr>
        <p:spPr>
          <a:xfrm>
            <a:off x="695324" y="973000"/>
            <a:ext cx="8048625" cy="2169825"/>
          </a:xfrm>
          <a:prstGeom prst="rect">
            <a:avLst/>
          </a:prstGeom>
        </p:spPr>
        <p:txBody>
          <a:bodyPr wrap="square">
            <a:spAutoFit/>
          </a:bodyPr>
          <a:lstStyle/>
          <a:p>
            <a:pPr marL="457200" marR="0" indent="-285750" algn="just">
              <a:lnSpc>
                <a:spcPct val="115000"/>
              </a:lnSpc>
              <a:spcBef>
                <a:spcPts val="0"/>
              </a:spcBef>
              <a:spcAft>
                <a:spcPts val="1200"/>
              </a:spcAft>
              <a:buFont typeface="Wingdings" panose="05000000000000000000" pitchFamily="2" charset="2"/>
              <a:buChar char="Ø"/>
            </a:pPr>
            <a:r>
              <a:rPr lang="en-US" sz="1600" dirty="0" smtClean="0">
                <a:latin typeface="Book Antiqua" panose="02040602050305030304" pitchFamily="18" charset="0"/>
                <a:ea typeface="Calibri" panose="020F0502020204030204" pitchFamily="34" charset="0"/>
                <a:cs typeface="Mangal"/>
              </a:rPr>
              <a:t>Assessment </a:t>
            </a:r>
            <a:r>
              <a:rPr lang="en-US" sz="1600" dirty="0">
                <a:latin typeface="Book Antiqua" panose="02040602050305030304" pitchFamily="18" charset="0"/>
                <a:ea typeface="Calibri" panose="020F0502020204030204" pitchFamily="34" charset="0"/>
                <a:cs typeface="Mangal"/>
              </a:rPr>
              <a:t>of Drought through Landuse &amp; Landcover change derived during 2000 – 2020 on decadal basis. </a:t>
            </a:r>
            <a:endParaRPr lang="en-US" sz="1600" dirty="0" smtClean="0">
              <a:latin typeface="Book Antiqua" panose="02040602050305030304" pitchFamily="18" charset="0"/>
              <a:ea typeface="Calibri" panose="020F0502020204030204" pitchFamily="34" charset="0"/>
              <a:cs typeface="Mangal"/>
            </a:endParaRPr>
          </a:p>
          <a:p>
            <a:pPr marL="457200" marR="0" indent="-285750" algn="just">
              <a:lnSpc>
                <a:spcPct val="115000"/>
              </a:lnSpc>
              <a:spcBef>
                <a:spcPts val="0"/>
              </a:spcBef>
              <a:spcAft>
                <a:spcPts val="1200"/>
              </a:spcAft>
              <a:buFont typeface="Wingdings" panose="05000000000000000000" pitchFamily="2" charset="2"/>
              <a:buChar char="Ø"/>
            </a:pPr>
            <a:r>
              <a:rPr lang="en-US" sz="1600" dirty="0" smtClean="0">
                <a:latin typeface="Book Antiqua" panose="02040602050305030304" pitchFamily="18" charset="0"/>
                <a:ea typeface="Calibri" panose="020F0502020204030204" pitchFamily="34" charset="0"/>
                <a:cs typeface="Mangal"/>
              </a:rPr>
              <a:t>Landuse </a:t>
            </a:r>
            <a:r>
              <a:rPr lang="en-US" sz="1600" dirty="0">
                <a:latin typeface="Book Antiqua" panose="02040602050305030304" pitchFamily="18" charset="0"/>
                <a:ea typeface="Calibri" panose="020F0502020204030204" pitchFamily="34" charset="0"/>
                <a:cs typeface="Mangal"/>
              </a:rPr>
              <a:t>&amp; landcover maps will be generated as per National Urban Information System (NUIS) standards 2008. </a:t>
            </a:r>
            <a:endParaRPr lang="en-US" sz="1600" dirty="0" smtClean="0">
              <a:latin typeface="Book Antiqua" panose="02040602050305030304" pitchFamily="18" charset="0"/>
              <a:ea typeface="Calibri" panose="020F0502020204030204" pitchFamily="34" charset="0"/>
              <a:cs typeface="Mangal"/>
            </a:endParaRPr>
          </a:p>
          <a:p>
            <a:pPr marL="457200" marR="0" indent="-285750" algn="just">
              <a:lnSpc>
                <a:spcPct val="115000"/>
              </a:lnSpc>
              <a:spcBef>
                <a:spcPts val="0"/>
              </a:spcBef>
              <a:spcAft>
                <a:spcPts val="1200"/>
              </a:spcAft>
              <a:buFont typeface="Wingdings" panose="05000000000000000000" pitchFamily="2" charset="2"/>
              <a:buChar char="Ø"/>
            </a:pPr>
            <a:r>
              <a:rPr lang="en-US" sz="1600" dirty="0" smtClean="0">
                <a:latin typeface="Book Antiqua" panose="02040602050305030304" pitchFamily="18" charset="0"/>
                <a:ea typeface="Calibri" panose="020F0502020204030204" pitchFamily="34" charset="0"/>
                <a:cs typeface="Mangal"/>
              </a:rPr>
              <a:t>Scale </a:t>
            </a:r>
            <a:r>
              <a:rPr lang="en-US" sz="1600" dirty="0">
                <a:latin typeface="Book Antiqua" panose="02040602050305030304" pitchFamily="18" charset="0"/>
                <a:ea typeface="Calibri" panose="020F0502020204030204" pitchFamily="34" charset="0"/>
                <a:cs typeface="Mangal"/>
              </a:rPr>
              <a:t>of maps will be 1:25,000 &amp; 1:50,000 using datasets of different resolutions from 5.8 m to 30 m. </a:t>
            </a:r>
            <a:endParaRPr lang="en-US" sz="1600" dirty="0">
              <a:effectLst/>
              <a:latin typeface="Arial" panose="020B0604020202020204" pitchFamily="34" charset="0"/>
              <a:ea typeface="Calibri" panose="020F0502020204030204" pitchFamily="34" charset="0"/>
              <a:cs typeface="Mangal"/>
            </a:endParaRPr>
          </a:p>
        </p:txBody>
      </p:sp>
    </p:spTree>
    <p:extLst>
      <p:ext uri="{BB962C8B-B14F-4D97-AF65-F5344CB8AC3E}">
        <p14:creationId xmlns:p14="http://schemas.microsoft.com/office/powerpoint/2010/main" val="2023775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144000" cy="6400799"/>
            <a:chOff x="0" y="1"/>
            <a:chExt cx="9144000" cy="6400799"/>
          </a:xfrm>
        </p:grpSpPr>
        <p:sp>
          <p:nvSpPr>
            <p:cNvPr id="6" name="Rectangle 5"/>
            <p:cNvSpPr/>
            <p:nvPr/>
          </p:nvSpPr>
          <p:spPr>
            <a:xfrm>
              <a:off x="0" y="1"/>
              <a:ext cx="9144000" cy="637098"/>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Book Antiqua" panose="02040602050305030304" pitchFamily="18" charset="0"/>
                  <a:ea typeface="Calibri" panose="020F0502020204030204" pitchFamily="34" charset="0"/>
                  <a:cs typeface="Mangal"/>
                </a:rPr>
                <a:t>Satellite Image Database of Meghalaya – CFMSG Data Repository </a:t>
              </a:r>
              <a:endParaRPr lang="en-US" sz="2000" dirty="0">
                <a:latin typeface="Book Antiqua" panose="02040602050305030304" pitchFamily="18" charset="0"/>
                <a:ea typeface="Calibri" panose="020F0502020204030204" pitchFamily="34" charset="0"/>
                <a:cs typeface="Mangal"/>
              </a:endParaRPr>
            </a:p>
          </p:txBody>
        </p:sp>
        <p:sp>
          <p:nvSpPr>
            <p:cNvPr id="7" name="Rectangle 6"/>
            <p:cNvSpPr/>
            <p:nvPr/>
          </p:nvSpPr>
          <p:spPr>
            <a:xfrm>
              <a:off x="0" y="629732"/>
              <a:ext cx="9144000" cy="57710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4619"/>
            <a:ext cx="9144000" cy="5676181"/>
          </a:xfrm>
          <a:prstGeom prst="rect">
            <a:avLst/>
          </a:prstGeom>
        </p:spPr>
      </p:pic>
      <p:sp>
        <p:nvSpPr>
          <p:cNvPr id="3"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209068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val="0"/>
              </a:ext>
            </a:extLst>
          </a:blip>
          <a:srcRect l="9756" t="18507" b="24445"/>
          <a:stretch>
            <a:fillRect/>
          </a:stretch>
        </p:blipFill>
        <p:spPr bwMode="auto">
          <a:xfrm>
            <a:off x="166007" y="3964909"/>
            <a:ext cx="2416570" cy="19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0" y="0"/>
            <a:ext cx="9144000" cy="707366"/>
            <a:chOff x="0" y="0"/>
            <a:chExt cx="9144000" cy="839997"/>
          </a:xfrm>
        </p:grpSpPr>
        <p:sp>
          <p:nvSpPr>
            <p:cNvPr id="9" name="Rectangle 8"/>
            <p:cNvSpPr/>
            <p:nvPr/>
          </p:nvSpPr>
          <p:spPr>
            <a:xfrm>
              <a:off x="0" y="0"/>
              <a:ext cx="9144000" cy="839997"/>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Book Antiqua" panose="02040602050305030304" pitchFamily="18" charset="0"/>
                  <a:ea typeface="Calibri" panose="020F0502020204030204" pitchFamily="34" charset="0"/>
                  <a:cs typeface="Mangal"/>
                </a:rPr>
                <a:t>Analysis of Satellite Rainfall Products</a:t>
              </a:r>
              <a:endParaRPr lang="en-US" sz="2000" b="1" dirty="0"/>
            </a:p>
          </p:txBody>
        </p:sp>
        <p:sp>
          <p:nvSpPr>
            <p:cNvPr id="10" name="Rectangle 9"/>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7200" r="21091"/>
          <a:stretch/>
        </p:blipFill>
        <p:spPr>
          <a:xfrm>
            <a:off x="2734977" y="3855345"/>
            <a:ext cx="2352681" cy="2025403"/>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0000" t="972" r="10566" b="8435"/>
          <a:stretch/>
        </p:blipFill>
        <p:spPr>
          <a:xfrm>
            <a:off x="5027722" y="3426719"/>
            <a:ext cx="4116278" cy="2756121"/>
          </a:xfrm>
          <a:prstGeom prst="rect">
            <a:avLst/>
          </a:prstGeom>
        </p:spPr>
      </p:pic>
      <p:sp>
        <p:nvSpPr>
          <p:cNvPr id="13" name="Rectangle 12"/>
          <p:cNvSpPr/>
          <p:nvPr/>
        </p:nvSpPr>
        <p:spPr>
          <a:xfrm>
            <a:off x="232682" y="790530"/>
            <a:ext cx="8678636" cy="2769989"/>
          </a:xfrm>
          <a:prstGeom prst="rect">
            <a:avLst/>
          </a:prstGeom>
        </p:spPr>
        <p:txBody>
          <a:bodyPr wrap="square">
            <a:spAutoFit/>
          </a:bodyPr>
          <a:lstStyle/>
          <a:p>
            <a:pPr marL="285750" lvl="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TRMM Daily product 3B42 RT version 7 for the period 2000-2017, near-global (50°N to 50°S) precipitation product having a spatial resolution of 0.25° will be used</a:t>
            </a:r>
            <a:r>
              <a:rPr lang="en-US" dirty="0" smtClean="0">
                <a:latin typeface="Times New Roman" panose="02020603050405020304" pitchFamily="18" charset="0"/>
                <a:cs typeface="Times New Roman" panose="02020603050405020304" pitchFamily="18" charset="0"/>
              </a:rPr>
              <a:t>.</a:t>
            </a:r>
          </a:p>
          <a:p>
            <a:pPr marL="285750" lvl="0" indent="-285750">
              <a:spcBef>
                <a:spcPts val="600"/>
              </a:spcBef>
              <a:spcAft>
                <a:spcPts val="600"/>
              </a:spcAf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Satellite </a:t>
            </a:r>
            <a:r>
              <a:rPr lang="en-US" dirty="0">
                <a:latin typeface="Times New Roman" panose="02020603050405020304" pitchFamily="18" charset="0"/>
                <a:cs typeface="Times New Roman" panose="02020603050405020304" pitchFamily="18" charset="0"/>
              </a:rPr>
              <a:t>precipitation products (TRMM </a:t>
            </a:r>
            <a:r>
              <a:rPr lang="en-US" dirty="0" smtClean="0">
                <a:latin typeface="Times New Roman" panose="02020603050405020304" pitchFamily="18" charset="0"/>
                <a:cs typeface="Times New Roman" panose="02020603050405020304" pitchFamily="18" charset="0"/>
              </a:rPr>
              <a:t>3B42-RT and </a:t>
            </a:r>
            <a:r>
              <a:rPr lang="en-US" dirty="0">
                <a:latin typeface="Times New Roman" panose="02020603050405020304" pitchFamily="18" charset="0"/>
                <a:cs typeface="Times New Roman" panose="02020603050405020304" pitchFamily="18" charset="0"/>
              </a:rPr>
              <a:t>GPM IMERG </a:t>
            </a:r>
            <a:r>
              <a:rPr lang="en-US" dirty="0" smtClean="0">
                <a:latin typeface="Times New Roman" panose="02020603050405020304" pitchFamily="18" charset="0"/>
                <a:cs typeface="Times New Roman" panose="02020603050405020304" pitchFamily="18" charset="0"/>
              </a:rPr>
              <a:t>)  will be corrected with </a:t>
            </a:r>
            <a:r>
              <a:rPr lang="en-US" dirty="0">
                <a:latin typeface="Times New Roman" panose="02020603050405020304" pitchFamily="18" charset="0"/>
                <a:cs typeface="Times New Roman" panose="02020603050405020304" pitchFamily="18" charset="0"/>
              </a:rPr>
              <a:t>observed rainfall</a:t>
            </a:r>
            <a:r>
              <a:rPr lang="en-US" dirty="0" smtClean="0">
                <a:latin typeface="Times New Roman" panose="02020603050405020304" pitchFamily="18" charset="0"/>
                <a:cs typeface="Times New Roman" panose="02020603050405020304" pitchFamily="18" charset="0"/>
              </a:rPr>
              <a:t>.</a:t>
            </a:r>
          </a:p>
          <a:p>
            <a:pPr marL="285750" lvl="0" indent="-285750">
              <a:spcBef>
                <a:spcPts val="600"/>
              </a:spcBef>
              <a:spcAft>
                <a:spcPts val="600"/>
              </a:spcAf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Precipitation </a:t>
            </a:r>
            <a:r>
              <a:rPr lang="en-US" dirty="0">
                <a:latin typeface="Times New Roman" panose="02020603050405020304" pitchFamily="18" charset="0"/>
                <a:cs typeface="Times New Roman" panose="02020603050405020304" pitchFamily="18" charset="0"/>
              </a:rPr>
              <a:t>products </a:t>
            </a:r>
            <a:r>
              <a:rPr lang="en-US" dirty="0" smtClean="0">
                <a:latin typeface="Times New Roman" panose="02020603050405020304" pitchFamily="18" charset="0"/>
                <a:cs typeface="Times New Roman" panose="02020603050405020304" pitchFamily="18" charset="0"/>
              </a:rPr>
              <a:t>will be for </a:t>
            </a:r>
            <a:r>
              <a:rPr lang="en-US" dirty="0">
                <a:latin typeface="Times New Roman" panose="02020603050405020304" pitchFamily="18" charset="0"/>
                <a:cs typeface="Times New Roman" panose="02020603050405020304" pitchFamily="18" charset="0"/>
              </a:rPr>
              <a:t>runoff calculation </a:t>
            </a:r>
            <a:r>
              <a:rPr lang="en-US" dirty="0" smtClean="0">
                <a:latin typeface="Times New Roman" panose="02020603050405020304" pitchFamily="18" charset="0"/>
                <a:cs typeface="Times New Roman" panose="02020603050405020304" pitchFamily="18" charset="0"/>
              </a:rPr>
              <a:t>using Hydrological Rainfall Runoff Inundation Model </a:t>
            </a:r>
          </a:p>
          <a:p>
            <a:pPr marL="285750" lvl="0" indent="-285750">
              <a:spcBef>
                <a:spcPts val="600"/>
              </a:spcBef>
              <a:spcAft>
                <a:spcPts val="600"/>
              </a:spcAf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IMD - INSAT, TRMM &amp; GPM based Satellite </a:t>
            </a:r>
            <a:r>
              <a:rPr lang="en-US" dirty="0">
                <a:latin typeface="Times New Roman" panose="02020603050405020304" pitchFamily="18" charset="0"/>
                <a:cs typeface="Times New Roman" panose="02020603050405020304" pitchFamily="18" charset="0"/>
              </a:rPr>
              <a:t>based </a:t>
            </a:r>
            <a:r>
              <a:rPr lang="en-US" dirty="0" smtClean="0">
                <a:latin typeface="Times New Roman" panose="02020603050405020304" pitchFamily="18" charset="0"/>
                <a:cs typeface="Times New Roman" panose="02020603050405020304" pitchFamily="18" charset="0"/>
              </a:rPr>
              <a:t>rainfall products &amp; Plots are shown below showing monsoonal circulation &amp; Precipitation occurrences  </a:t>
            </a:r>
            <a:endParaRPr lang="en-US" dirty="0">
              <a:latin typeface="Times New Roman" panose="02020603050405020304" pitchFamily="18" charset="0"/>
              <a:cs typeface="Times New Roman" panose="02020603050405020304" pitchFamily="18" charset="0"/>
            </a:endParaRPr>
          </a:p>
        </p:txBody>
      </p:sp>
      <p:sp>
        <p:nvSpPr>
          <p:cNvPr id="14" name="Rectangle 13"/>
          <p:cNvSpPr/>
          <p:nvPr/>
        </p:nvSpPr>
        <p:spPr>
          <a:xfrm>
            <a:off x="0" y="5959797"/>
            <a:ext cx="9144000"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NASA Satellite </a:t>
            </a:r>
            <a:r>
              <a:rPr lang="en-US" dirty="0" smtClean="0">
                <a:latin typeface="Times New Roman" panose="02020603050405020304" pitchFamily="18" charset="0"/>
                <a:cs typeface="Times New Roman" panose="02020603050405020304" pitchFamily="18" charset="0"/>
              </a:rPr>
              <a:t>Precipitation data link: </a:t>
            </a:r>
            <a:r>
              <a:rPr lang="en-US" dirty="0" smtClean="0">
                <a:solidFill>
                  <a:srgbClr val="00B050"/>
                </a:solidFill>
                <a:latin typeface="Times New Roman" panose="02020603050405020304" pitchFamily="18" charset="0"/>
                <a:cs typeface="Times New Roman" panose="02020603050405020304" pitchFamily="18" charset="0"/>
                <a:hlinkClick r:id="rId5"/>
              </a:rPr>
              <a:t>https</a:t>
            </a:r>
            <a:r>
              <a:rPr lang="en-US" dirty="0">
                <a:solidFill>
                  <a:srgbClr val="00B050"/>
                </a:solidFill>
                <a:latin typeface="Times New Roman" panose="02020603050405020304" pitchFamily="18" charset="0"/>
                <a:cs typeface="Times New Roman" panose="02020603050405020304" pitchFamily="18" charset="0"/>
                <a:hlinkClick r:id="rId5"/>
              </a:rPr>
              <a:t>://pmm.nasa.gov/</a:t>
            </a:r>
            <a:endParaRPr lang="en-US" dirty="0">
              <a:solidFill>
                <a:srgbClr val="00B050"/>
              </a:solidFill>
              <a:latin typeface="Times New Roman" panose="02020603050405020304" pitchFamily="18" charset="0"/>
              <a:cs typeface="Times New Roman" panose="02020603050405020304" pitchFamily="18" charset="0"/>
            </a:endParaRPr>
          </a:p>
        </p:txBody>
      </p:sp>
      <p:sp>
        <p:nvSpPr>
          <p:cNvPr id="15"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804448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 y="1228452"/>
            <a:ext cx="8321040" cy="4511491"/>
          </a:xfrm>
          <a:prstGeom prst="rect">
            <a:avLst/>
          </a:prstGeom>
        </p:spPr>
        <p:txBody>
          <a:bodyPr wrap="square">
            <a:spAutoFit/>
          </a:bodyPr>
          <a:lstStyle/>
          <a:p>
            <a:pPr marL="274320" marR="0" indent="-274320" algn="just">
              <a:lnSpc>
                <a:spcPct val="115000"/>
              </a:lnSpc>
              <a:spcBef>
                <a:spcPts val="600"/>
              </a:spcBef>
              <a:spcAft>
                <a:spcPts val="600"/>
              </a:spcAft>
              <a:buFont typeface="Wingdings" panose="05000000000000000000" pitchFamily="2" charset="2"/>
              <a:buChar char="Ø"/>
            </a:pPr>
            <a:r>
              <a:rPr lang="en-US" dirty="0">
                <a:latin typeface="Book Antiqua" panose="02040602050305030304" pitchFamily="18" charset="0"/>
                <a:ea typeface="Calibri" panose="020F0502020204030204" pitchFamily="34" charset="0"/>
                <a:cs typeface="Mangal"/>
              </a:rPr>
              <a:t>Daily rainfall data from raingauges in and around the study area will be collected for period spanning  from 2000-2020. </a:t>
            </a:r>
            <a:endParaRPr lang="en-US" dirty="0" smtClean="0">
              <a:latin typeface="Book Antiqua" panose="02040602050305030304" pitchFamily="18" charset="0"/>
              <a:ea typeface="Calibri" panose="020F0502020204030204" pitchFamily="34" charset="0"/>
              <a:cs typeface="Mangal"/>
            </a:endParaRPr>
          </a:p>
          <a:p>
            <a:pPr marL="274320" marR="0" indent="-274320" algn="just">
              <a:lnSpc>
                <a:spcPct val="115000"/>
              </a:lnSpc>
              <a:spcBef>
                <a:spcPts val="600"/>
              </a:spcBef>
              <a:spcAft>
                <a:spcPts val="600"/>
              </a:spcAft>
              <a:buFont typeface="Wingdings" panose="05000000000000000000" pitchFamily="2" charset="2"/>
              <a:buChar char="Ø"/>
            </a:pPr>
            <a:r>
              <a:rPr lang="en-US" dirty="0" smtClean="0">
                <a:latin typeface="Book Antiqua" panose="02040602050305030304" pitchFamily="18" charset="0"/>
                <a:ea typeface="Calibri" panose="020F0502020204030204" pitchFamily="34" charset="0"/>
                <a:cs typeface="Mangal"/>
              </a:rPr>
              <a:t>IMD’s </a:t>
            </a:r>
            <a:r>
              <a:rPr lang="en-US" dirty="0">
                <a:latin typeface="Book Antiqua" panose="02040602050305030304" pitchFamily="18" charset="0"/>
                <a:ea typeface="Calibri" panose="020F0502020204030204" pitchFamily="34" charset="0"/>
                <a:cs typeface="Mangal"/>
              </a:rPr>
              <a:t>Gridded precipitation data (0.25° x 0.25°), TRMM 3B42 V7 (0.25° x 0.25°) &amp; GPM IMERG V05 (0.1° x 0.1°) Satellite precipitation datasets will also be used for assessment of Meteorological Drought. </a:t>
            </a:r>
            <a:endParaRPr lang="en-US" dirty="0" smtClean="0">
              <a:latin typeface="Book Antiqua" panose="02040602050305030304" pitchFamily="18" charset="0"/>
              <a:ea typeface="Calibri" panose="020F0502020204030204" pitchFamily="34" charset="0"/>
              <a:cs typeface="Mangal"/>
            </a:endParaRPr>
          </a:p>
          <a:p>
            <a:pPr marL="274320" marR="0" indent="-274320" algn="just">
              <a:lnSpc>
                <a:spcPct val="115000"/>
              </a:lnSpc>
              <a:spcBef>
                <a:spcPts val="600"/>
              </a:spcBef>
              <a:spcAft>
                <a:spcPts val="600"/>
              </a:spcAft>
              <a:buFont typeface="Wingdings" panose="05000000000000000000" pitchFamily="2" charset="2"/>
              <a:buChar char="Ø"/>
            </a:pPr>
            <a:r>
              <a:rPr lang="en-US" dirty="0" smtClean="0">
                <a:latin typeface="Book Antiqua" panose="02040602050305030304" pitchFamily="18" charset="0"/>
                <a:ea typeface="Calibri" panose="020F0502020204030204" pitchFamily="34" charset="0"/>
                <a:cs typeface="Mangal"/>
              </a:rPr>
              <a:t>The </a:t>
            </a:r>
            <a:r>
              <a:rPr lang="en-US" dirty="0">
                <a:latin typeface="Book Antiqua" panose="02040602050305030304" pitchFamily="18" charset="0"/>
                <a:ea typeface="Calibri" panose="020F0502020204030204" pitchFamily="34" charset="0"/>
                <a:cs typeface="Mangal"/>
              </a:rPr>
              <a:t>assessment frequency and severity of  meteorological drought events  will be carried out using rainfall departure analysis. </a:t>
            </a:r>
            <a:endParaRPr lang="en-US" dirty="0" smtClean="0">
              <a:latin typeface="Book Antiqua" panose="02040602050305030304" pitchFamily="18" charset="0"/>
              <a:ea typeface="Calibri" panose="020F0502020204030204" pitchFamily="34" charset="0"/>
              <a:cs typeface="Mangal"/>
            </a:endParaRPr>
          </a:p>
          <a:p>
            <a:pPr marL="274320" marR="0" indent="-274320" algn="just">
              <a:lnSpc>
                <a:spcPct val="115000"/>
              </a:lnSpc>
              <a:spcBef>
                <a:spcPts val="600"/>
              </a:spcBef>
              <a:spcAft>
                <a:spcPts val="600"/>
              </a:spcAft>
              <a:buFont typeface="Wingdings" panose="05000000000000000000" pitchFamily="2" charset="2"/>
              <a:buChar char="Ø"/>
            </a:pPr>
            <a:r>
              <a:rPr lang="en-US" dirty="0" smtClean="0">
                <a:latin typeface="Book Antiqua" panose="02040602050305030304" pitchFamily="18" charset="0"/>
                <a:ea typeface="Calibri" panose="020F0502020204030204" pitchFamily="34" charset="0"/>
                <a:cs typeface="Mangal"/>
              </a:rPr>
              <a:t>Rainfall Departure Analysis &amp; Standardized </a:t>
            </a:r>
            <a:r>
              <a:rPr lang="en-US" dirty="0">
                <a:latin typeface="Book Antiqua" panose="02040602050305030304" pitchFamily="18" charset="0"/>
                <a:ea typeface="Calibri" panose="020F0502020204030204" pitchFamily="34" charset="0"/>
                <a:cs typeface="Mangal"/>
              </a:rPr>
              <a:t>Precipitation Index (SPI) will be  used for drought monitoring and analysis.</a:t>
            </a:r>
            <a:endParaRPr lang="en-US" dirty="0">
              <a:latin typeface="Arial" panose="020B0604020202020204" pitchFamily="34" charset="0"/>
              <a:ea typeface="Calibri" panose="020F0502020204030204" pitchFamily="34" charset="0"/>
              <a:cs typeface="Mangal"/>
            </a:endParaRPr>
          </a:p>
          <a:p>
            <a:pPr marL="274320" indent="-274320" algn="just">
              <a:lnSpc>
                <a:spcPct val="115000"/>
              </a:lnSpc>
              <a:spcBef>
                <a:spcPts val="600"/>
              </a:spcBef>
              <a:spcAft>
                <a:spcPts val="600"/>
              </a:spcAft>
              <a:buFont typeface="Wingdings" panose="05000000000000000000" pitchFamily="2" charset="2"/>
              <a:buChar char="Ø"/>
            </a:pPr>
            <a:r>
              <a:rPr lang="en-US" dirty="0" smtClean="0">
                <a:latin typeface="Book Antiqua" panose="02040602050305030304" pitchFamily="18" charset="0"/>
                <a:ea typeface="Calibri" panose="020F0502020204030204" pitchFamily="34" charset="0"/>
                <a:cs typeface="Mangal"/>
              </a:rPr>
              <a:t>The </a:t>
            </a:r>
            <a:r>
              <a:rPr lang="en-US" dirty="0">
                <a:latin typeface="Book Antiqua" panose="02040602050305030304" pitchFamily="18" charset="0"/>
                <a:ea typeface="Calibri" panose="020F0502020204030204" pitchFamily="34" charset="0"/>
                <a:cs typeface="Mangal"/>
              </a:rPr>
              <a:t>weights of the vulnerability factors will be integrated to form a drought vulnerability index (DVI) and areas vulnerable to drought both spatially and temporally will be demarcated</a:t>
            </a:r>
            <a:r>
              <a:rPr lang="en-US" dirty="0" smtClean="0">
                <a:latin typeface="Book Antiqua" panose="02040602050305030304" pitchFamily="18" charset="0"/>
                <a:ea typeface="Calibri" panose="020F0502020204030204" pitchFamily="34" charset="0"/>
                <a:cs typeface="Mangal"/>
              </a:rPr>
              <a:t>.</a:t>
            </a:r>
            <a:endParaRPr lang="en-US" dirty="0">
              <a:latin typeface="Arial" panose="020B0604020202020204" pitchFamily="34" charset="0"/>
              <a:ea typeface="Calibri" panose="020F0502020204030204" pitchFamily="34" charset="0"/>
              <a:cs typeface="Mangal"/>
            </a:endParaRPr>
          </a:p>
        </p:txBody>
      </p:sp>
      <p:sp>
        <p:nvSpPr>
          <p:cNvPr id="4" name="Rectangle 3"/>
          <p:cNvSpPr/>
          <p:nvPr/>
        </p:nvSpPr>
        <p:spPr>
          <a:xfrm>
            <a:off x="0" y="0"/>
            <a:ext cx="9144000" cy="692497"/>
          </a:xfrm>
          <a:prstGeom prst="rect">
            <a:avLst/>
          </a:prstGeom>
          <a:solidFill>
            <a:schemeClr val="accent2"/>
          </a:solidFill>
          <a:ln>
            <a:noFill/>
          </a:ln>
        </p:spPr>
        <p:txBody>
          <a:bodyPr wrap="square">
            <a:spAutoFit/>
          </a:bodyPr>
          <a:lstStyle/>
          <a:p>
            <a:pPr algn="ctr">
              <a:lnSpc>
                <a:spcPct val="150000"/>
              </a:lnSpc>
            </a:pPr>
            <a:r>
              <a:rPr lang="en-US" sz="2000" b="1" dirty="0">
                <a:solidFill>
                  <a:schemeClr val="bg1"/>
                </a:solidFill>
                <a:latin typeface="Book Antiqua" panose="02040602050305030304" pitchFamily="18" charset="0"/>
                <a:ea typeface="Calibri" panose="020F0502020204030204" pitchFamily="34" charset="0"/>
                <a:cs typeface="Mangal"/>
              </a:rPr>
              <a:t>Drought </a:t>
            </a:r>
            <a:r>
              <a:rPr lang="en-US" sz="2000" b="1" dirty="0" smtClean="0">
                <a:solidFill>
                  <a:schemeClr val="bg1"/>
                </a:solidFill>
                <a:latin typeface="Book Antiqua" panose="02040602050305030304" pitchFamily="18" charset="0"/>
                <a:ea typeface="Calibri" panose="020F0502020204030204" pitchFamily="34" charset="0"/>
                <a:cs typeface="Mangal"/>
              </a:rPr>
              <a:t>Assessment</a:t>
            </a:r>
          </a:p>
          <a:p>
            <a:pPr algn="ctr">
              <a:lnSpc>
                <a:spcPct val="150000"/>
              </a:lnSpc>
            </a:pPr>
            <a:endParaRPr lang="en-US" sz="600" dirty="0" smtClean="0">
              <a:solidFill>
                <a:schemeClr val="bg1"/>
              </a:solidFill>
              <a:latin typeface="Book Antiqua" panose="02040602050305030304" pitchFamily="18" charset="0"/>
              <a:ea typeface="Calibri" panose="020F0502020204030204" pitchFamily="34" charset="0"/>
              <a:cs typeface="Mangal"/>
            </a:endParaRPr>
          </a:p>
        </p:txBody>
      </p:sp>
      <p:sp>
        <p:nvSpPr>
          <p:cNvPr id="6"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
        <p:nvSpPr>
          <p:cNvPr id="5" name="Rectangle 4"/>
          <p:cNvSpPr/>
          <p:nvPr/>
        </p:nvSpPr>
        <p:spPr>
          <a:xfrm>
            <a:off x="0" y="624734"/>
            <a:ext cx="9144000" cy="826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717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14067" y="1216324"/>
            <a:ext cx="8315865" cy="4201064"/>
          </a:xfrm>
        </p:spPr>
        <p:txBody>
          <a:bodyPr>
            <a:normAutofit/>
          </a:bodyPr>
          <a:lstStyle/>
          <a:p>
            <a:pPr marL="0" indent="0">
              <a:buClrTx/>
              <a:buNone/>
            </a:pPr>
            <a:r>
              <a:rPr lang="en-US" b="1" dirty="0" smtClean="0">
                <a:latin typeface="Times New Roman" panose="02020603050405020304" pitchFamily="18" charset="0"/>
                <a:cs typeface="Times New Roman" panose="02020603050405020304" pitchFamily="18" charset="0"/>
              </a:rPr>
              <a:t>The computation of Rainfall Departure involves the following steps:</a:t>
            </a:r>
          </a:p>
          <a:p>
            <a:pPr marL="274320" indent="-274320">
              <a:buClrTx/>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The evaluation of </a:t>
            </a:r>
            <a:r>
              <a:rPr lang="en-US" dirty="0">
                <a:latin typeface="Times New Roman" panose="02020603050405020304" pitchFamily="18" charset="0"/>
                <a:cs typeface="Times New Roman" panose="02020603050405020304" pitchFamily="18" charset="0"/>
              </a:rPr>
              <a:t>meteorological drought severity </a:t>
            </a:r>
            <a:r>
              <a:rPr lang="en-US" dirty="0" smtClean="0">
                <a:latin typeface="Times New Roman" panose="02020603050405020304" pitchFamily="18" charset="0"/>
                <a:cs typeface="Times New Roman" panose="02020603050405020304" pitchFamily="18" charset="0"/>
              </a:rPr>
              <a:t>will be </a:t>
            </a:r>
            <a:r>
              <a:rPr lang="en-US" dirty="0">
                <a:latin typeface="Times New Roman" panose="02020603050405020304" pitchFamily="18" charset="0"/>
                <a:cs typeface="Times New Roman" panose="02020603050405020304" pitchFamily="18" charset="0"/>
              </a:rPr>
              <a:t>carried </a:t>
            </a:r>
            <a:r>
              <a:rPr lang="en-US" dirty="0" smtClean="0">
                <a:latin typeface="Times New Roman" panose="02020603050405020304" pitchFamily="18" charset="0"/>
                <a:cs typeface="Times New Roman" panose="02020603050405020304" pitchFamily="18" charset="0"/>
              </a:rPr>
              <a:t>out </a:t>
            </a:r>
            <a:r>
              <a:rPr lang="en-US" dirty="0">
                <a:latin typeface="Times New Roman" panose="02020603050405020304" pitchFamily="18" charset="0"/>
                <a:cs typeface="Times New Roman" panose="02020603050405020304" pitchFamily="18" charset="0"/>
              </a:rPr>
              <a:t>by employing IMD </a:t>
            </a:r>
            <a:r>
              <a:rPr lang="en-US" dirty="0" smtClean="0">
                <a:latin typeface="Times New Roman" panose="02020603050405020304" pitchFamily="18" charset="0"/>
                <a:cs typeface="Times New Roman" panose="02020603050405020304" pitchFamily="18" charset="0"/>
              </a:rPr>
              <a:t>method.</a:t>
            </a:r>
          </a:p>
          <a:p>
            <a:pPr marL="274320" indent="-274320">
              <a:buClrTx/>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drought years </a:t>
            </a:r>
            <a:r>
              <a:rPr lang="en-US" dirty="0" smtClean="0">
                <a:latin typeface="Times New Roman" panose="02020603050405020304" pitchFamily="18" charset="0"/>
                <a:cs typeface="Times New Roman" panose="02020603050405020304" pitchFamily="18" charset="0"/>
              </a:rPr>
              <a:t>will be identified </a:t>
            </a:r>
            <a:r>
              <a:rPr lang="en-US" dirty="0">
                <a:latin typeface="Times New Roman" panose="02020603050405020304" pitchFamily="18" charset="0"/>
                <a:cs typeface="Times New Roman" panose="02020603050405020304" pitchFamily="18" charset="0"/>
              </a:rPr>
              <a:t>based on the departure analysis of </a:t>
            </a:r>
            <a:r>
              <a:rPr lang="en-US" dirty="0" smtClean="0">
                <a:latin typeface="Times New Roman" panose="02020603050405020304" pitchFamily="18" charset="0"/>
                <a:cs typeface="Times New Roman" panose="02020603050405020304" pitchFamily="18" charset="0"/>
              </a:rPr>
              <a:t>annual and </a:t>
            </a:r>
            <a:r>
              <a:rPr lang="en-US" dirty="0">
                <a:latin typeface="Times New Roman" panose="02020603050405020304" pitchFamily="18" charset="0"/>
                <a:cs typeface="Times New Roman" panose="02020603050405020304" pitchFamily="18" charset="0"/>
              </a:rPr>
              <a:t>seasonal rainfall for the study period</a:t>
            </a:r>
            <a:r>
              <a:rPr lang="en-US" dirty="0" smtClean="0">
                <a:latin typeface="Times New Roman" panose="02020603050405020304" pitchFamily="18" charset="0"/>
                <a:cs typeface="Times New Roman" panose="02020603050405020304" pitchFamily="18" charset="0"/>
              </a:rPr>
              <a:t>.</a:t>
            </a:r>
          </a:p>
          <a:p>
            <a:pPr marL="274320" indent="-274320">
              <a:buClrTx/>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annual </a:t>
            </a:r>
            <a:r>
              <a:rPr lang="en-US" dirty="0" smtClean="0">
                <a:latin typeface="Times New Roman" panose="02020603050405020304" pitchFamily="18" charset="0"/>
                <a:cs typeface="Times New Roman" panose="02020603050405020304" pitchFamily="18" charset="0"/>
              </a:rPr>
              <a:t>or seasonal </a:t>
            </a:r>
            <a:r>
              <a:rPr lang="en-US" dirty="0">
                <a:latin typeface="Times New Roman" panose="02020603050405020304" pitchFamily="18" charset="0"/>
                <a:cs typeface="Times New Roman" panose="02020603050405020304" pitchFamily="18" charset="0"/>
              </a:rPr>
              <a:t>rainfall departure </a:t>
            </a:r>
            <a:r>
              <a:rPr lang="en-US" dirty="0" smtClean="0">
                <a:latin typeface="Times New Roman" panose="02020603050405020304" pitchFamily="18" charset="0"/>
                <a:cs typeface="Times New Roman" panose="02020603050405020304" pitchFamily="18" charset="0"/>
              </a:rPr>
              <a:t>will be calculated by subtracting the </a:t>
            </a:r>
            <a:r>
              <a:rPr lang="en-US" dirty="0">
                <a:latin typeface="Times New Roman" panose="02020603050405020304" pitchFamily="18" charset="0"/>
                <a:cs typeface="Times New Roman" panose="02020603050405020304" pitchFamily="18" charset="0"/>
              </a:rPr>
              <a:t>mean of annual or seasonal rainfall </a:t>
            </a:r>
            <a:r>
              <a:rPr lang="en-US" dirty="0" smtClean="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R</a:t>
            </a:r>
            <a:r>
              <a:rPr lang="en-US" b="1" baseline="-25000" dirty="0" err="1">
                <a:latin typeface="Times New Roman" panose="02020603050405020304" pitchFamily="18" charset="0"/>
                <a:cs typeface="Times New Roman" panose="02020603050405020304" pitchFamily="18" charset="0"/>
              </a:rPr>
              <a:t>m</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from the </a:t>
            </a:r>
            <a:r>
              <a:rPr lang="en-US" dirty="0" smtClean="0">
                <a:latin typeface="Times New Roman" panose="02020603050405020304" pitchFamily="18" charset="0"/>
                <a:cs typeface="Times New Roman" panose="02020603050405020304" pitchFamily="18" charset="0"/>
              </a:rPr>
              <a:t>annual or </a:t>
            </a:r>
            <a:r>
              <a:rPr lang="en-US" dirty="0">
                <a:latin typeface="Times New Roman" panose="02020603050405020304" pitchFamily="18" charset="0"/>
                <a:cs typeface="Times New Roman" panose="02020603050405020304" pitchFamily="18" charset="0"/>
              </a:rPr>
              <a:t>seasonal rainfall </a:t>
            </a:r>
            <a:r>
              <a:rPr lang="en-US" dirty="0" smtClean="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R</a:t>
            </a:r>
            <a:r>
              <a:rPr lang="en-US" b="1" baseline="-25000" dirty="0" err="1">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that year respectively</a:t>
            </a:r>
            <a:r>
              <a:rPr lang="en-US" dirty="0" smtClean="0">
                <a:latin typeface="Times New Roman" panose="02020603050405020304" pitchFamily="18" charset="0"/>
                <a:cs typeface="Times New Roman" panose="02020603050405020304" pitchFamily="18" charset="0"/>
              </a:rPr>
              <a:t>.</a:t>
            </a:r>
          </a:p>
          <a:p>
            <a:pPr marL="274320" indent="-274320">
              <a:buClrTx/>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percentage departure </a:t>
            </a:r>
            <a:r>
              <a:rPr lang="en-US" dirty="0" smtClean="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D</a:t>
            </a:r>
            <a:r>
              <a:rPr lang="en-US" b="1" baseline="-25000" dirty="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 will be computed by </a:t>
            </a:r>
            <a:r>
              <a:rPr lang="en-US" dirty="0">
                <a:latin typeface="Times New Roman" panose="02020603050405020304" pitchFamily="18" charset="0"/>
                <a:cs typeface="Times New Roman" panose="02020603050405020304" pitchFamily="18" charset="0"/>
              </a:rPr>
              <a:t>dividing the mean rainfall for the station by the </a:t>
            </a:r>
            <a:r>
              <a:rPr lang="en-US" dirty="0" smtClean="0">
                <a:latin typeface="Times New Roman" panose="02020603050405020304" pitchFamily="18" charset="0"/>
                <a:cs typeface="Times New Roman" panose="02020603050405020304" pitchFamily="18" charset="0"/>
              </a:rPr>
              <a:t>rainfall departure </a:t>
            </a:r>
            <a:r>
              <a:rPr lang="en-US" dirty="0">
                <a:latin typeface="Times New Roman" panose="02020603050405020304" pitchFamily="18" charset="0"/>
                <a:cs typeface="Times New Roman" panose="02020603050405020304" pitchFamily="18" charset="0"/>
              </a:rPr>
              <a:t>as given by </a:t>
            </a:r>
            <a:r>
              <a:rPr lang="en-US" dirty="0" smtClean="0">
                <a:latin typeface="Times New Roman" panose="02020603050405020304" pitchFamily="18" charset="0"/>
                <a:cs typeface="Times New Roman" panose="02020603050405020304" pitchFamily="18" charset="0"/>
              </a:rPr>
              <a:t>the  equation, </a:t>
            </a:r>
            <a:r>
              <a:rPr lang="en-US" b="1" dirty="0">
                <a:latin typeface="Times New Roman" panose="02020603050405020304" pitchFamily="18" charset="0"/>
                <a:cs typeface="Times New Roman" panose="02020603050405020304" pitchFamily="18" charset="0"/>
              </a:rPr>
              <a:t>D</a:t>
            </a:r>
            <a:r>
              <a:rPr lang="en-US" b="1" baseline="-25000" dirty="0">
                <a:latin typeface="Times New Roman" panose="02020603050405020304" pitchFamily="18" charset="0"/>
                <a:cs typeface="Times New Roman" panose="02020603050405020304" pitchFamily="18" charset="0"/>
              </a:rPr>
              <a:t>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a:t>
            </a:r>
            <a:r>
              <a:rPr lang="en-US" b="1" baseline="-25000" dirty="0" err="1">
                <a:latin typeface="Times New Roman" panose="02020603050405020304" pitchFamily="18" charset="0"/>
                <a:cs typeface="Times New Roman" panose="02020603050405020304" pitchFamily="18" charset="0"/>
              </a:rPr>
              <a:t>i</a:t>
            </a:r>
            <a:r>
              <a:rPr lang="en-US" b="1" dirty="0" err="1">
                <a:latin typeface="Times New Roman" panose="02020603050405020304" pitchFamily="18" charset="0"/>
                <a:cs typeface="Times New Roman" panose="02020603050405020304" pitchFamily="18" charset="0"/>
              </a:rPr>
              <a:t>-R</a:t>
            </a:r>
            <a:r>
              <a:rPr lang="en-US" b="1" baseline="-25000" dirty="0" err="1">
                <a:latin typeface="Times New Roman" panose="02020603050405020304" pitchFamily="18" charset="0"/>
                <a:cs typeface="Times New Roman" panose="02020603050405020304" pitchFamily="18" charset="0"/>
              </a:rPr>
              <a:t>m</a:t>
            </a:r>
            <a:r>
              <a:rPr lang="en-US" b="1" dirty="0">
                <a:latin typeface="Times New Roman" panose="02020603050405020304" pitchFamily="18" charset="0"/>
                <a:cs typeface="Times New Roman" panose="02020603050405020304" pitchFamily="18" charset="0"/>
              </a:rPr>
              <a:t>)/</a:t>
            </a:r>
            <a:r>
              <a:rPr lang="en-US" b="1" dirty="0" err="1" smtClean="0">
                <a:latin typeface="Times New Roman" panose="02020603050405020304" pitchFamily="18" charset="0"/>
                <a:cs typeface="Times New Roman" panose="02020603050405020304" pitchFamily="18" charset="0"/>
              </a:rPr>
              <a:t>R</a:t>
            </a:r>
            <a:r>
              <a:rPr lang="en-US" b="1" baseline="-25000" dirty="0" err="1" smtClean="0">
                <a:latin typeface="Times New Roman" panose="02020603050405020304" pitchFamily="18" charset="0"/>
                <a:cs typeface="Times New Roman" panose="02020603050405020304" pitchFamily="18" charset="0"/>
              </a:rPr>
              <a:t>m</a:t>
            </a:r>
            <a:r>
              <a:rPr lang="en-US" b="1" dirty="0" smtClean="0">
                <a:latin typeface="Times New Roman" panose="02020603050405020304" pitchFamily="18" charset="0"/>
                <a:cs typeface="Times New Roman" panose="02020603050405020304" pitchFamily="18" charset="0"/>
              </a:rPr>
              <a:t>]*100</a:t>
            </a:r>
          </a:p>
        </p:txBody>
      </p:sp>
      <p:sp>
        <p:nvSpPr>
          <p:cNvPr id="5"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grpSp>
        <p:nvGrpSpPr>
          <p:cNvPr id="8" name="Group 7"/>
          <p:cNvGrpSpPr/>
          <p:nvPr/>
        </p:nvGrpSpPr>
        <p:grpSpPr>
          <a:xfrm>
            <a:off x="0" y="0"/>
            <a:ext cx="9144000" cy="707365"/>
            <a:chOff x="0" y="0"/>
            <a:chExt cx="9144000" cy="707365"/>
          </a:xfrm>
        </p:grpSpPr>
        <p:sp>
          <p:nvSpPr>
            <p:cNvPr id="6" name="Rectangle 5"/>
            <p:cNvSpPr/>
            <p:nvPr/>
          </p:nvSpPr>
          <p:spPr>
            <a:xfrm>
              <a:off x="0" y="624734"/>
              <a:ext cx="9144000" cy="826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0" y="0"/>
              <a:ext cx="9144000" cy="637613"/>
              <a:chOff x="0" y="0"/>
              <a:chExt cx="9144000" cy="637613"/>
            </a:xfrm>
          </p:grpSpPr>
          <p:sp>
            <p:nvSpPr>
              <p:cNvPr id="4" name="Rectangle 3"/>
              <p:cNvSpPr/>
              <p:nvPr/>
            </p:nvSpPr>
            <p:spPr>
              <a:xfrm>
                <a:off x="0" y="0"/>
                <a:ext cx="9144000" cy="507062"/>
              </a:xfrm>
              <a:prstGeom prst="rect">
                <a:avLst/>
              </a:prstGeom>
              <a:solidFill>
                <a:schemeClr val="accent2"/>
              </a:solidFill>
              <a:ln>
                <a:noFill/>
              </a:ln>
            </p:spPr>
            <p:txBody>
              <a:bodyPr wrap="square">
                <a:spAutoFit/>
              </a:bodyPr>
              <a:lstStyle/>
              <a:p>
                <a:pPr algn="ctr">
                  <a:lnSpc>
                    <a:spcPct val="150000"/>
                  </a:lnSpc>
                  <a:spcAft>
                    <a:spcPts val="300"/>
                  </a:spcAft>
                </a:pPr>
                <a:r>
                  <a:rPr lang="en-US" sz="2000" b="1" dirty="0">
                    <a:solidFill>
                      <a:schemeClr val="bg1"/>
                    </a:solidFill>
                    <a:latin typeface="Book Antiqua" panose="02040602050305030304" pitchFamily="18" charset="0"/>
                    <a:ea typeface="Calibri" panose="020F0502020204030204" pitchFamily="34" charset="0"/>
                    <a:cs typeface="Mangal"/>
                  </a:rPr>
                  <a:t>Rainfall Departure </a:t>
                </a:r>
                <a:r>
                  <a:rPr lang="en-US" sz="2000" b="1" dirty="0" smtClean="0">
                    <a:solidFill>
                      <a:schemeClr val="bg1"/>
                    </a:solidFill>
                    <a:latin typeface="Book Antiqua" panose="02040602050305030304" pitchFamily="18" charset="0"/>
                    <a:ea typeface="Calibri" panose="020F0502020204030204" pitchFamily="34" charset="0"/>
                    <a:cs typeface="Mangal"/>
                  </a:rPr>
                  <a:t>Analysis  </a:t>
                </a:r>
                <a:endParaRPr lang="en-US" sz="2000" b="1" dirty="0">
                  <a:solidFill>
                    <a:schemeClr val="bg1"/>
                  </a:solidFill>
                </a:endParaRPr>
              </a:p>
            </p:txBody>
          </p:sp>
          <p:sp>
            <p:nvSpPr>
              <p:cNvPr id="7" name="Rectangle 6"/>
              <p:cNvSpPr/>
              <p:nvPr/>
            </p:nvSpPr>
            <p:spPr>
              <a:xfrm>
                <a:off x="0" y="476518"/>
                <a:ext cx="9144000" cy="161095"/>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1631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882" y="1069941"/>
            <a:ext cx="8306872" cy="4939814"/>
          </a:xfrm>
          <a:prstGeom prst="rect">
            <a:avLst/>
          </a:prstGeom>
        </p:spPr>
        <p:txBody>
          <a:bodyPr wrap="square">
            <a:spAutoFit/>
          </a:bodyPr>
          <a:lstStyle/>
          <a:p>
            <a:pPr>
              <a:spcAft>
                <a:spcPts val="1200"/>
              </a:spcAft>
            </a:pPr>
            <a:r>
              <a:rPr lang="en-US" sz="2000" b="1" dirty="0">
                <a:latin typeface="Times New Roman" panose="02020603050405020304" pitchFamily="18" charset="0"/>
                <a:cs typeface="Times New Roman" panose="02020603050405020304" pitchFamily="18" charset="0"/>
              </a:rPr>
              <a:t>The computation of the SPI involves the following steps: </a:t>
            </a:r>
          </a:p>
          <a:p>
            <a:pPr marL="274320" indent="-274320">
              <a:spcAft>
                <a:spcPts val="600"/>
              </a:spcAft>
              <a:buClrTx/>
              <a:buFont typeface="+mj-lt"/>
              <a:buAutoNum type="arabicPeriod"/>
            </a:pPr>
            <a:r>
              <a:rPr lang="en-US" sz="2000" dirty="0">
                <a:latin typeface="Times New Roman" panose="02020603050405020304" pitchFamily="18" charset="0"/>
                <a:cs typeface="Times New Roman" panose="02020603050405020304" pitchFamily="18" charset="0"/>
              </a:rPr>
              <a:t>Calculation of mean of the normalized precipitation of the log-normal (</a:t>
            </a:r>
            <a:r>
              <a:rPr lang="en-US" sz="2000" dirty="0" err="1">
                <a:latin typeface="Times New Roman" panose="02020603050405020304" pitchFamily="18" charset="0"/>
                <a:cs typeface="Times New Roman" panose="02020603050405020304" pitchFamily="18" charset="0"/>
              </a:rPr>
              <a:t>ln</a:t>
            </a:r>
            <a:r>
              <a:rPr lang="en-US" sz="2000" dirty="0">
                <a:latin typeface="Times New Roman" panose="02020603050405020304" pitchFamily="18" charset="0"/>
                <a:cs typeface="Times New Roman" panose="02020603050405020304" pitchFamily="18" charset="0"/>
              </a:rPr>
              <a:t>) rainfall series; </a:t>
            </a:r>
          </a:p>
          <a:p>
            <a:pPr marL="274320" indent="-274320">
              <a:spcAft>
                <a:spcPts val="600"/>
              </a:spcAft>
              <a:buClrTx/>
              <a:buFont typeface="+mj-lt"/>
              <a:buAutoNum type="arabicPeriod"/>
            </a:pPr>
            <a:r>
              <a:rPr lang="en-US" sz="2000" dirty="0">
                <a:latin typeface="Times New Roman" panose="02020603050405020304" pitchFamily="18" charset="0"/>
                <a:cs typeface="Times New Roman" panose="02020603050405020304" pitchFamily="18" charset="0"/>
              </a:rPr>
              <a:t>Fitting a two-parameter gamma probability density function to a given frequency distribution of the precipitation; </a:t>
            </a:r>
          </a:p>
          <a:p>
            <a:pPr marL="274320" indent="-274320">
              <a:spcAft>
                <a:spcPts val="600"/>
              </a:spcAft>
              <a:buClrTx/>
              <a:buFont typeface="+mj-lt"/>
              <a:buAutoNum type="arabicPeriod"/>
            </a:pPr>
            <a:r>
              <a:rPr lang="en-US" sz="2000" dirty="0">
                <a:latin typeface="Times New Roman" panose="02020603050405020304" pitchFamily="18" charset="0"/>
                <a:cs typeface="Times New Roman" panose="02020603050405020304" pitchFamily="18" charset="0"/>
              </a:rPr>
              <a:t>Computation of shape and scale parameters β and α respectively for each time scale of interest</a:t>
            </a:r>
          </a:p>
          <a:p>
            <a:pPr marL="274320" indent="-274320">
              <a:spcBef>
                <a:spcPts val="600"/>
              </a:spcBef>
              <a:spcAft>
                <a:spcPts val="600"/>
              </a:spcAft>
              <a:buClrTx/>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 computation of SPI requires continuous long-term data of monthly precipitation for at least 20 years.</a:t>
            </a:r>
          </a:p>
          <a:p>
            <a:pPr marL="274320" indent="-274320">
              <a:spcAft>
                <a:spcPts val="600"/>
              </a:spcAft>
              <a:buClrTx/>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 classification of drought severity is based on the SPI range; if the SPI value lies between –1.00 and –1.49, it indicates moderate drought situation; similarly the SPI range between –1.50 and –1.99, denotes severe drought condition and the SPI value less than –2.00, leads to an extreme drought state.</a:t>
            </a:r>
          </a:p>
        </p:txBody>
      </p:sp>
      <p:sp>
        <p:nvSpPr>
          <p:cNvPr id="3" name="Rectangle 2"/>
          <p:cNvSpPr/>
          <p:nvPr/>
        </p:nvSpPr>
        <p:spPr>
          <a:xfrm>
            <a:off x="0" y="0"/>
            <a:ext cx="9144000" cy="661720"/>
          </a:xfrm>
          <a:prstGeom prst="rect">
            <a:avLst/>
          </a:prstGeom>
          <a:solidFill>
            <a:schemeClr val="accent2"/>
          </a:solidFill>
          <a:ln>
            <a:noFill/>
          </a:ln>
        </p:spPr>
        <p:txBody>
          <a:bodyPr wrap="square">
            <a:spAutoFit/>
          </a:bodyPr>
          <a:lstStyle/>
          <a:p>
            <a:pPr algn="ctr">
              <a:lnSpc>
                <a:spcPct val="150000"/>
              </a:lnSpc>
              <a:spcAft>
                <a:spcPts val="300"/>
              </a:spcAft>
            </a:pPr>
            <a:r>
              <a:rPr lang="en-US" b="1" dirty="0" smtClean="0">
                <a:solidFill>
                  <a:schemeClr val="bg1"/>
                </a:solidFill>
                <a:latin typeface="Book Antiqua" panose="02040602050305030304" pitchFamily="18" charset="0"/>
                <a:ea typeface="Calibri" panose="020F0502020204030204" pitchFamily="34" charset="0"/>
                <a:cs typeface="Mangal"/>
              </a:rPr>
              <a:t>Standardized </a:t>
            </a:r>
            <a:r>
              <a:rPr lang="en-US" b="1" dirty="0">
                <a:solidFill>
                  <a:schemeClr val="bg1"/>
                </a:solidFill>
                <a:latin typeface="Book Antiqua" panose="02040602050305030304" pitchFamily="18" charset="0"/>
                <a:ea typeface="Calibri" panose="020F0502020204030204" pitchFamily="34" charset="0"/>
                <a:cs typeface="Mangal"/>
              </a:rPr>
              <a:t>Precipitation Index (SPI</a:t>
            </a:r>
            <a:r>
              <a:rPr lang="en-US" b="1" dirty="0" smtClean="0">
                <a:solidFill>
                  <a:schemeClr val="bg1"/>
                </a:solidFill>
                <a:latin typeface="Book Antiqua" panose="02040602050305030304" pitchFamily="18" charset="0"/>
                <a:ea typeface="Calibri" panose="020F0502020204030204" pitchFamily="34" charset="0"/>
                <a:cs typeface="Mangal"/>
              </a:rPr>
              <a:t>)</a:t>
            </a:r>
          </a:p>
          <a:p>
            <a:pPr algn="ctr">
              <a:lnSpc>
                <a:spcPct val="150000"/>
              </a:lnSpc>
              <a:spcAft>
                <a:spcPts val="300"/>
              </a:spcAft>
            </a:pPr>
            <a:r>
              <a:rPr lang="en-US" sz="500" b="1" dirty="0" smtClean="0">
                <a:solidFill>
                  <a:schemeClr val="bg1"/>
                </a:solidFill>
                <a:latin typeface="Book Antiqua" panose="02040602050305030304" pitchFamily="18" charset="0"/>
                <a:ea typeface="Calibri" panose="020F0502020204030204" pitchFamily="34" charset="0"/>
                <a:cs typeface="Mangal"/>
              </a:rPr>
              <a:t> </a:t>
            </a:r>
            <a:endParaRPr lang="en-US" sz="500" b="1" dirty="0">
              <a:solidFill>
                <a:schemeClr val="bg1"/>
              </a:solidFill>
            </a:endParaRPr>
          </a:p>
        </p:txBody>
      </p:sp>
      <p:sp>
        <p:nvSpPr>
          <p:cNvPr id="4" name="Rectangle 3"/>
          <p:cNvSpPr/>
          <p:nvPr/>
        </p:nvSpPr>
        <p:spPr>
          <a:xfrm>
            <a:off x="0" y="624734"/>
            <a:ext cx="9144000" cy="826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161336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1720"/>
          </a:xfrm>
          <a:prstGeom prst="rect">
            <a:avLst/>
          </a:prstGeom>
          <a:solidFill>
            <a:schemeClr val="accent2"/>
          </a:solidFill>
          <a:ln>
            <a:noFill/>
          </a:ln>
        </p:spPr>
        <p:txBody>
          <a:bodyPr wrap="square">
            <a:spAutoFit/>
          </a:bodyPr>
          <a:lstStyle/>
          <a:p>
            <a:pPr algn="ctr">
              <a:lnSpc>
                <a:spcPct val="150000"/>
              </a:lnSpc>
              <a:spcAft>
                <a:spcPts val="300"/>
              </a:spcAft>
            </a:pPr>
            <a:r>
              <a:rPr lang="en-US" b="1" dirty="0" smtClean="0">
                <a:solidFill>
                  <a:schemeClr val="bg1"/>
                </a:solidFill>
                <a:latin typeface="Book Antiqua" panose="02040602050305030304" pitchFamily="18" charset="0"/>
                <a:ea typeface="Calibri" panose="020F0502020204030204" pitchFamily="34" charset="0"/>
                <a:cs typeface="Mangal"/>
              </a:rPr>
              <a:t>Drought Vulnerability Index (DVI)</a:t>
            </a:r>
          </a:p>
          <a:p>
            <a:pPr algn="ctr">
              <a:lnSpc>
                <a:spcPct val="150000"/>
              </a:lnSpc>
              <a:spcAft>
                <a:spcPts val="300"/>
              </a:spcAft>
            </a:pPr>
            <a:r>
              <a:rPr lang="en-US" sz="500" b="1" dirty="0" smtClean="0">
                <a:solidFill>
                  <a:schemeClr val="bg1"/>
                </a:solidFill>
                <a:latin typeface="Book Antiqua" panose="02040602050305030304" pitchFamily="18" charset="0"/>
                <a:ea typeface="Calibri" panose="020F0502020204030204" pitchFamily="34" charset="0"/>
                <a:cs typeface="Mangal"/>
              </a:rPr>
              <a:t> </a:t>
            </a:r>
            <a:endParaRPr lang="en-US" sz="500" b="1" dirty="0">
              <a:solidFill>
                <a:schemeClr val="bg1"/>
              </a:solidFill>
            </a:endParaRPr>
          </a:p>
        </p:txBody>
      </p:sp>
      <p:sp>
        <p:nvSpPr>
          <p:cNvPr id="3" name="Rectangle 2"/>
          <p:cNvSpPr/>
          <p:nvPr/>
        </p:nvSpPr>
        <p:spPr>
          <a:xfrm>
            <a:off x="0" y="624734"/>
            <a:ext cx="9144000" cy="826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
        <p:nvSpPr>
          <p:cNvPr id="5" name="Rectangle 4"/>
          <p:cNvSpPr/>
          <p:nvPr/>
        </p:nvSpPr>
        <p:spPr>
          <a:xfrm>
            <a:off x="321972" y="858041"/>
            <a:ext cx="8538693" cy="3408625"/>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The multiple factors </a:t>
            </a:r>
            <a:r>
              <a:rPr lang="en-US" sz="1750" dirty="0" smtClean="0">
                <a:latin typeface="Times New Roman" panose="02020603050405020304" pitchFamily="18" charset="0"/>
                <a:cs typeface="Times New Roman" panose="02020603050405020304" pitchFamily="18" charset="0"/>
              </a:rPr>
              <a:t>include topographic features </a:t>
            </a:r>
            <a:r>
              <a:rPr lang="en-US" sz="1750" dirty="0">
                <a:latin typeface="Times New Roman" panose="02020603050405020304" pitchFamily="18" charset="0"/>
                <a:cs typeface="Times New Roman" panose="02020603050405020304" pitchFamily="18" charset="0"/>
              </a:rPr>
              <a:t>of the basin, soil type, land use land </a:t>
            </a:r>
            <a:r>
              <a:rPr lang="en-US" sz="1750" dirty="0" smtClean="0">
                <a:latin typeface="Times New Roman" panose="02020603050405020304" pitchFamily="18" charset="0"/>
                <a:cs typeface="Times New Roman" panose="02020603050405020304" pitchFamily="18" charset="0"/>
              </a:rPr>
              <a:t>cover pattern</a:t>
            </a:r>
            <a:r>
              <a:rPr lang="en-US" sz="1750" dirty="0">
                <a:latin typeface="Times New Roman" panose="02020603050405020304" pitchFamily="18" charset="0"/>
                <a:cs typeface="Times New Roman" panose="02020603050405020304" pitchFamily="18" charset="0"/>
              </a:rPr>
              <a:t>, rainfall </a:t>
            </a:r>
            <a:r>
              <a:rPr lang="en-US" sz="1750" dirty="0" smtClean="0">
                <a:latin typeface="Times New Roman" panose="02020603050405020304" pitchFamily="18" charset="0"/>
                <a:cs typeface="Times New Roman" panose="02020603050405020304" pitchFamily="18" charset="0"/>
              </a:rPr>
              <a:t>departure</a:t>
            </a:r>
            <a:r>
              <a:rPr lang="en-US" sz="1750" dirty="0">
                <a:latin typeface="Times New Roman" panose="02020603050405020304" pitchFamily="18" charset="0"/>
                <a:cs typeface="Times New Roman" panose="02020603050405020304" pitchFamily="18" charset="0"/>
              </a:rPr>
              <a:t> </a:t>
            </a:r>
            <a:r>
              <a:rPr lang="en-US" sz="1750" dirty="0" smtClean="0">
                <a:latin typeface="Times New Roman" panose="02020603050405020304" pitchFamily="18" charset="0"/>
                <a:cs typeface="Times New Roman" panose="02020603050405020304" pitchFamily="18" charset="0"/>
              </a:rPr>
              <a:t>and stream flow availability.</a:t>
            </a:r>
          </a:p>
          <a:p>
            <a:pPr marL="285750" indent="-285750">
              <a:spcBef>
                <a:spcPts val="600"/>
              </a:spcBef>
              <a:spcAft>
                <a:spcPts val="600"/>
              </a:spcAft>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Each drought indicator is grouped into several </a:t>
            </a:r>
            <a:r>
              <a:rPr lang="en-US" sz="1750" dirty="0" smtClean="0">
                <a:latin typeface="Times New Roman" panose="02020603050405020304" pitchFamily="18" charset="0"/>
                <a:cs typeface="Times New Roman" panose="02020603050405020304" pitchFamily="18" charset="0"/>
              </a:rPr>
              <a:t>subclasses based </a:t>
            </a:r>
            <a:r>
              <a:rPr lang="en-US" sz="1750" dirty="0">
                <a:latin typeface="Times New Roman" panose="02020603050405020304" pitchFamily="18" charset="0"/>
                <a:cs typeface="Times New Roman" panose="02020603050405020304" pitchFamily="18" charset="0"/>
              </a:rPr>
              <a:t>on its exposure to drought and a </a:t>
            </a:r>
            <a:r>
              <a:rPr lang="en-US" sz="1750" dirty="0" smtClean="0">
                <a:latin typeface="Times New Roman" panose="02020603050405020304" pitchFamily="18" charset="0"/>
                <a:cs typeface="Times New Roman" panose="02020603050405020304" pitchFamily="18" charset="0"/>
              </a:rPr>
              <a:t>numerical weight </a:t>
            </a:r>
            <a:r>
              <a:rPr lang="en-US" sz="1750" dirty="0">
                <a:latin typeface="Times New Roman" panose="02020603050405020304" pitchFamily="18" charset="0"/>
                <a:cs typeface="Times New Roman" panose="02020603050405020304" pitchFamily="18" charset="0"/>
              </a:rPr>
              <a:t>varying between 0 and 5 is assigned to each </a:t>
            </a:r>
            <a:r>
              <a:rPr lang="en-US" sz="1750" dirty="0" smtClean="0">
                <a:latin typeface="Times New Roman" panose="02020603050405020304" pitchFamily="18" charset="0"/>
                <a:cs typeface="Times New Roman" panose="02020603050405020304" pitchFamily="18" charset="0"/>
              </a:rPr>
              <a:t>subclass.</a:t>
            </a:r>
          </a:p>
          <a:p>
            <a:pPr marL="285750" indent="-285750">
              <a:spcBef>
                <a:spcPts val="600"/>
              </a:spcBef>
              <a:spcAft>
                <a:spcPts val="600"/>
              </a:spcAft>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lower weight (0) indicates </a:t>
            </a:r>
            <a:r>
              <a:rPr lang="en-US" sz="1750" dirty="0" smtClean="0">
                <a:latin typeface="Times New Roman" panose="02020603050405020304" pitchFamily="18" charset="0"/>
                <a:cs typeface="Times New Roman" panose="02020603050405020304" pitchFamily="18" charset="0"/>
              </a:rPr>
              <a:t>less vulnerability </a:t>
            </a:r>
            <a:r>
              <a:rPr lang="en-US" sz="1750" dirty="0">
                <a:latin typeface="Times New Roman" panose="02020603050405020304" pitchFamily="18" charset="0"/>
                <a:cs typeface="Times New Roman" panose="02020603050405020304" pitchFamily="18" charset="0"/>
              </a:rPr>
              <a:t>to drought </a:t>
            </a:r>
            <a:r>
              <a:rPr lang="en-US" sz="1750" dirty="0" smtClean="0">
                <a:latin typeface="Times New Roman" panose="02020603050405020304" pitchFamily="18" charset="0"/>
                <a:cs typeface="Times New Roman" panose="02020603050405020304" pitchFamily="18" charset="0"/>
              </a:rPr>
              <a:t>and </a:t>
            </a:r>
            <a:r>
              <a:rPr lang="en-US" sz="1750" dirty="0">
                <a:latin typeface="Times New Roman" panose="02020603050405020304" pitchFamily="18" charset="0"/>
                <a:cs typeface="Times New Roman" panose="02020603050405020304" pitchFamily="18" charset="0"/>
              </a:rPr>
              <a:t>5 </a:t>
            </a:r>
            <a:r>
              <a:rPr lang="en-US" sz="1750" dirty="0" smtClean="0">
                <a:latin typeface="Times New Roman" panose="02020603050405020304" pitchFamily="18" charset="0"/>
                <a:cs typeface="Times New Roman" panose="02020603050405020304" pitchFamily="18" charset="0"/>
              </a:rPr>
              <a:t>is the </a:t>
            </a:r>
            <a:r>
              <a:rPr lang="en-US" sz="1750" dirty="0">
                <a:latin typeface="Times New Roman" panose="02020603050405020304" pitchFamily="18" charset="0"/>
                <a:cs typeface="Times New Roman" panose="02020603050405020304" pitchFamily="18" charset="0"/>
              </a:rPr>
              <a:t>most vulnerable </a:t>
            </a:r>
            <a:r>
              <a:rPr lang="en-US" sz="1750" dirty="0" smtClean="0">
                <a:latin typeface="Times New Roman" panose="02020603050405020304" pitchFamily="18" charset="0"/>
                <a:cs typeface="Times New Roman" panose="02020603050405020304" pitchFamily="18" charset="0"/>
              </a:rPr>
              <a:t>condition.</a:t>
            </a:r>
          </a:p>
          <a:p>
            <a:pPr marL="285750" indent="-285750">
              <a:spcBef>
                <a:spcPts val="600"/>
              </a:spcBef>
              <a:spcAft>
                <a:spcPts val="600"/>
              </a:spcAft>
              <a:buFont typeface="Arial" panose="020B0604020202020204" pitchFamily="34" charset="0"/>
              <a:buChar char="•"/>
            </a:pPr>
            <a:r>
              <a:rPr lang="en-US" sz="1750" dirty="0" smtClean="0">
                <a:latin typeface="Times New Roman" panose="02020603050405020304" pitchFamily="18" charset="0"/>
                <a:cs typeface="Times New Roman" panose="02020603050405020304" pitchFamily="18" charset="0"/>
              </a:rPr>
              <a:t>The </a:t>
            </a:r>
            <a:r>
              <a:rPr lang="en-US" sz="1750" dirty="0">
                <a:latin typeface="Times New Roman" panose="02020603050405020304" pitchFamily="18" charset="0"/>
                <a:cs typeface="Times New Roman" panose="02020603050405020304" pitchFamily="18" charset="0"/>
              </a:rPr>
              <a:t>DVI may be defined as the ratio of the sum of weights of drought vulnerability indicators to the maximum weight of the vulnerability indicator times total number of indicators considered</a:t>
            </a:r>
            <a:r>
              <a:rPr lang="en-US" sz="1750" dirty="0" smtClean="0">
                <a:latin typeface="Times New Roman" panose="02020603050405020304" pitchFamily="18" charset="0"/>
                <a:cs typeface="Times New Roman" panose="02020603050405020304" pitchFamily="18" charset="0"/>
              </a:rPr>
              <a:t>. </a:t>
            </a:r>
          </a:p>
          <a:p>
            <a:pPr>
              <a:spcBef>
                <a:spcPts val="600"/>
              </a:spcBef>
              <a:spcAft>
                <a:spcPts val="600"/>
              </a:spcAft>
            </a:pPr>
            <a:r>
              <a:rPr lang="en-US" b="1" dirty="0">
                <a:latin typeface="Times New Roman" panose="02020603050405020304" pitchFamily="18" charset="0"/>
                <a:cs typeface="Times New Roman" panose="02020603050405020304" pitchFamily="18" charset="0"/>
              </a:rPr>
              <a:t>The DVI may be described </a:t>
            </a:r>
            <a:r>
              <a:rPr lang="en-US" b="1" dirty="0" smtClean="0">
                <a:latin typeface="Times New Roman" panose="02020603050405020304" pitchFamily="18" charset="0"/>
                <a:cs typeface="Times New Roman" panose="02020603050405020304" pitchFamily="18" charset="0"/>
              </a:rPr>
              <a:t>as</a:t>
            </a:r>
            <a:endParaRPr 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l="5389" t="10450" r="10111" b="12233"/>
          <a:stretch/>
        </p:blipFill>
        <p:spPr>
          <a:xfrm>
            <a:off x="1304925" y="4820770"/>
            <a:ext cx="1801330" cy="892552"/>
          </a:xfrm>
          <a:prstGeom prst="rect">
            <a:avLst/>
          </a:prstGeom>
        </p:spPr>
      </p:pic>
      <p:sp>
        <p:nvSpPr>
          <p:cNvPr id="7" name="Rectangle 6"/>
          <p:cNvSpPr/>
          <p:nvPr/>
        </p:nvSpPr>
        <p:spPr>
          <a:xfrm>
            <a:off x="3773714" y="4820770"/>
            <a:ext cx="5283200" cy="984885"/>
          </a:xfrm>
          <a:prstGeom prst="rect">
            <a:avLst/>
          </a:prstGeom>
        </p:spPr>
        <p:txBody>
          <a:bodyPr wrap="square">
            <a:spAutoFit/>
          </a:bodyPr>
          <a:lstStyle/>
          <a:p>
            <a:pPr>
              <a:spcAft>
                <a:spcPts val="600"/>
              </a:spcAft>
            </a:pPr>
            <a:r>
              <a:rPr lang="en-US" sz="1600" b="1" dirty="0">
                <a:latin typeface="Times New Roman" panose="02020603050405020304" pitchFamily="18" charset="0"/>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 the number of spatial and temporal  factors under consideration</a:t>
            </a:r>
          </a:p>
          <a:p>
            <a:pPr>
              <a:spcAft>
                <a:spcPts val="600"/>
              </a:spcAft>
            </a:pPr>
            <a:r>
              <a:rPr lang="en-US" sz="1600" b="1" dirty="0" smtClean="0">
                <a:latin typeface="Times New Roman" panose="02020603050405020304" pitchFamily="18" charset="0"/>
                <a:cs typeface="Times New Roman" panose="02020603050405020304" pitchFamily="18" charset="0"/>
              </a:rPr>
              <a:t>W</a:t>
            </a:r>
            <a:r>
              <a:rPr lang="en-US" sz="2000" b="1" baseline="-25000" dirty="0">
                <a:solidFill>
                  <a:schemeClr val="tx1">
                    <a:lumMod val="75000"/>
                    <a:lumOff val="25000"/>
                  </a:schemeClr>
                </a:solidFill>
                <a:latin typeface="Times New Roman" panose="02020603050405020304" pitchFamily="18" charset="0"/>
                <a:cs typeface="Times New Roman" panose="02020603050405020304" pitchFamily="18" charset="0"/>
              </a:rPr>
              <a:t>i</a:t>
            </a:r>
            <a:r>
              <a:rPr lang="en-US" sz="1400" dirty="0" smtClean="0">
                <a:latin typeface="Times New Roman" panose="02020603050405020304" pitchFamily="18" charset="0"/>
                <a:cs typeface="Times New Roman" panose="02020603050405020304" pitchFamily="18" charset="0"/>
              </a:rPr>
              <a:t> - </a:t>
            </a:r>
            <a:r>
              <a:rPr lang="en-US" sz="1400" dirty="0">
                <a:latin typeface="Times New Roman" panose="02020603050405020304" pitchFamily="18" charset="0"/>
                <a:cs typeface="Times New Roman" panose="02020603050405020304" pitchFamily="18" charset="0"/>
              </a:rPr>
              <a:t>the weights of drought vulnerability </a:t>
            </a:r>
            <a:r>
              <a:rPr lang="en-US" sz="1400" dirty="0" smtClean="0">
                <a:latin typeface="Times New Roman" panose="02020603050405020304" pitchFamily="18" charset="0"/>
                <a:cs typeface="Times New Roman" panose="02020603050405020304" pitchFamily="18" charset="0"/>
              </a:rPr>
              <a:t>indicators (i =1,2,3…5)</a:t>
            </a:r>
          </a:p>
          <a:p>
            <a:pPr>
              <a:spcAft>
                <a:spcPts val="600"/>
              </a:spcAft>
            </a:pPr>
            <a:r>
              <a:rPr lang="en-US" sz="1600" b="1" dirty="0">
                <a:latin typeface="Times New Roman" panose="02020603050405020304" pitchFamily="18" charset="0"/>
                <a:cs typeface="Times New Roman" panose="02020603050405020304" pitchFamily="18" charset="0"/>
              </a:rPr>
              <a:t>k</a:t>
            </a:r>
            <a:r>
              <a:rPr lang="en-US" sz="1400" dirty="0">
                <a:latin typeface="Times New Roman" panose="02020603050405020304" pitchFamily="18" charset="0"/>
                <a:cs typeface="Times New Roman" panose="02020603050405020304" pitchFamily="18" charset="0"/>
              </a:rPr>
              <a:t>  - </a:t>
            </a:r>
            <a:r>
              <a:rPr lang="en-US" sz="1400" dirty="0" smtClean="0">
                <a:latin typeface="Times New Roman" panose="02020603050405020304" pitchFamily="18" charset="0"/>
                <a:cs typeface="Times New Roman" panose="02020603050405020304" pitchFamily="18" charset="0"/>
              </a:rPr>
              <a:t>the maximum </a:t>
            </a:r>
            <a:r>
              <a:rPr lang="en-US" sz="1400" dirty="0">
                <a:latin typeface="Times New Roman" panose="02020603050405020304" pitchFamily="18" charset="0"/>
                <a:cs typeface="Times New Roman" panose="02020603050405020304" pitchFamily="18" charset="0"/>
              </a:rPr>
              <a:t>value of </a:t>
            </a:r>
            <a:r>
              <a:rPr lang="en-US" sz="1400" dirty="0" smtClean="0">
                <a:latin typeface="Times New Roman" panose="02020603050405020304" pitchFamily="18" charset="0"/>
                <a:cs typeface="Times New Roman" panose="02020603050405020304" pitchFamily="18" charset="0"/>
              </a:rPr>
              <a:t>vulnerability weights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528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02" y="984738"/>
            <a:ext cx="4501480" cy="538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83784"/>
            <a:ext cx="3906214" cy="646331"/>
          </a:xfrm>
          <a:prstGeom prst="rect">
            <a:avLst/>
          </a:prstGeom>
          <a:noFill/>
        </p:spPr>
        <p:txBody>
          <a:bodyPr wrap="square" rtlCol="0">
            <a:spAutoFit/>
          </a:bodyPr>
          <a:lstStyle/>
          <a:p>
            <a:pPr algn="ctr"/>
            <a:r>
              <a:rPr lang="en-US" dirty="0"/>
              <a:t>J</a:t>
            </a:r>
            <a:r>
              <a:rPr lang="en-US" dirty="0" smtClean="0"/>
              <a:t>al - Sakthi Abhiyan Concept Note Released on 26-06-2019</a:t>
            </a:r>
            <a:endParaRPr lang="en-US" dirty="0"/>
          </a:p>
        </p:txBody>
      </p:sp>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731" b="4576"/>
          <a:stretch/>
        </p:blipFill>
        <p:spPr bwMode="auto">
          <a:xfrm>
            <a:off x="0" y="6070870"/>
            <a:ext cx="4389121" cy="78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IMG-20190729-WA0002.jpg"/>
          <p:cNvPicPr>
            <a:picLocks noChangeAspect="1"/>
          </p:cNvPicPr>
          <p:nvPr/>
        </p:nvPicPr>
        <p:blipFill>
          <a:blip r:embed="rId5"/>
          <a:stretch>
            <a:fillRect/>
          </a:stretch>
        </p:blipFill>
        <p:spPr>
          <a:xfrm>
            <a:off x="4768947" y="2725516"/>
            <a:ext cx="4074929" cy="4132484"/>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8962" t="32334" r="20754" b="14747"/>
          <a:stretch/>
        </p:blipFill>
        <p:spPr>
          <a:xfrm>
            <a:off x="4811151" y="182336"/>
            <a:ext cx="3938984" cy="2407209"/>
          </a:xfrm>
          <a:prstGeom prst="rect">
            <a:avLst/>
          </a:prstGeom>
        </p:spPr>
      </p:pic>
    </p:spTree>
    <p:extLst>
      <p:ext uri="{BB962C8B-B14F-4D97-AF65-F5344CB8AC3E}">
        <p14:creationId xmlns:p14="http://schemas.microsoft.com/office/powerpoint/2010/main" val="1345686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sayama\RRI\Package\Manual\RRI_Images\RRI_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412776"/>
            <a:ext cx="4091665" cy="2970069"/>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p:cNvSpPr txBox="1"/>
          <p:nvPr/>
        </p:nvSpPr>
        <p:spPr>
          <a:xfrm>
            <a:off x="3341194" y="4129916"/>
            <a:ext cx="1239442" cy="523220"/>
          </a:xfrm>
          <a:prstGeom prst="rect">
            <a:avLst/>
          </a:prstGeom>
          <a:solidFill>
            <a:schemeClr val="accent1">
              <a:lumMod val="20000"/>
              <a:lumOff val="80000"/>
            </a:schemeClr>
          </a:solidFill>
        </p:spPr>
        <p:txBody>
          <a:bodyPr wrap="none" rtlCol="0" anchor="ctr">
            <a:spAutoFit/>
          </a:bodyPr>
          <a:lstStyle/>
          <a:p>
            <a:pPr algn="ctr"/>
            <a:r>
              <a:rPr lang="en-US" altLang="ja-JP" sz="1400" dirty="0" smtClean="0"/>
              <a:t>2D Diffusion</a:t>
            </a:r>
          </a:p>
          <a:p>
            <a:pPr algn="ctr"/>
            <a:r>
              <a:rPr lang="en-US" altLang="ja-JP" sz="1400" dirty="0" smtClean="0"/>
              <a:t>in Catchment</a:t>
            </a:r>
          </a:p>
        </p:txBody>
      </p:sp>
      <p:sp>
        <p:nvSpPr>
          <p:cNvPr id="30" name="テキスト ボックス 29"/>
          <p:cNvSpPr txBox="1"/>
          <p:nvPr/>
        </p:nvSpPr>
        <p:spPr>
          <a:xfrm>
            <a:off x="2173291" y="1069873"/>
            <a:ext cx="1911100" cy="307777"/>
          </a:xfrm>
          <a:prstGeom prst="rect">
            <a:avLst/>
          </a:prstGeom>
          <a:solidFill>
            <a:schemeClr val="accent1">
              <a:lumMod val="20000"/>
              <a:lumOff val="80000"/>
            </a:schemeClr>
          </a:solidFill>
        </p:spPr>
        <p:txBody>
          <a:bodyPr wrap="none" rtlCol="0" anchor="ctr">
            <a:spAutoFit/>
          </a:bodyPr>
          <a:lstStyle/>
          <a:p>
            <a:pPr algn="ctr"/>
            <a:r>
              <a:rPr lang="en-US" altLang="ja-JP" sz="1400" dirty="0" smtClean="0"/>
              <a:t>Subsurface + Surface</a:t>
            </a:r>
          </a:p>
        </p:txBody>
      </p:sp>
      <p:sp>
        <p:nvSpPr>
          <p:cNvPr id="14" name="テキスト ボックス 13"/>
          <p:cNvSpPr txBox="1"/>
          <p:nvPr/>
        </p:nvSpPr>
        <p:spPr>
          <a:xfrm>
            <a:off x="5639311" y="4248296"/>
            <a:ext cx="1598258" cy="307777"/>
          </a:xfrm>
          <a:prstGeom prst="rect">
            <a:avLst/>
          </a:prstGeom>
          <a:solidFill>
            <a:schemeClr val="accent1">
              <a:lumMod val="20000"/>
              <a:lumOff val="80000"/>
            </a:schemeClr>
          </a:solidFill>
        </p:spPr>
        <p:txBody>
          <a:bodyPr wrap="none" rtlCol="0" anchor="ctr">
            <a:spAutoFit/>
          </a:bodyPr>
          <a:lstStyle/>
          <a:p>
            <a:pPr algn="ctr"/>
            <a:r>
              <a:rPr lang="en-US" altLang="ja-JP" sz="1400" dirty="0" smtClean="0"/>
              <a:t>Vertical Infiltration</a:t>
            </a:r>
          </a:p>
        </p:txBody>
      </p:sp>
      <p:sp>
        <p:nvSpPr>
          <p:cNvPr id="18" name="テキスト ボックス 17"/>
          <p:cNvSpPr txBox="1"/>
          <p:nvPr/>
        </p:nvSpPr>
        <p:spPr>
          <a:xfrm>
            <a:off x="5373823" y="795524"/>
            <a:ext cx="1157625" cy="523220"/>
          </a:xfrm>
          <a:prstGeom prst="rect">
            <a:avLst/>
          </a:prstGeom>
          <a:solidFill>
            <a:schemeClr val="accent1">
              <a:lumMod val="20000"/>
              <a:lumOff val="80000"/>
            </a:schemeClr>
          </a:solidFill>
        </p:spPr>
        <p:txBody>
          <a:bodyPr wrap="none" rtlCol="0" anchor="ctr">
            <a:spAutoFit/>
          </a:bodyPr>
          <a:lstStyle/>
          <a:p>
            <a:pPr algn="ctr"/>
            <a:r>
              <a:rPr lang="en-US" altLang="ja-JP" sz="1400" dirty="0" smtClean="0"/>
              <a:t>1D Diffusion</a:t>
            </a:r>
          </a:p>
          <a:p>
            <a:pPr algn="ctr"/>
            <a:r>
              <a:rPr lang="en-US" altLang="ja-JP" sz="1400" dirty="0" smtClean="0"/>
              <a:t>in River</a:t>
            </a:r>
          </a:p>
        </p:txBody>
      </p:sp>
      <p:sp>
        <p:nvSpPr>
          <p:cNvPr id="64" name="テキスト ボックス 63"/>
          <p:cNvSpPr txBox="1"/>
          <p:nvPr/>
        </p:nvSpPr>
        <p:spPr>
          <a:xfrm>
            <a:off x="332440" y="4712746"/>
            <a:ext cx="8450704"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77800" indent="-177800" algn="just">
              <a:lnSpc>
                <a:spcPct val="150000"/>
              </a:lnSpc>
              <a:buFont typeface="Arial" pitchFamily="34" charset="0"/>
              <a:buChar char="•"/>
            </a:pPr>
            <a:r>
              <a:rPr lang="en-US" altLang="ja-JP" sz="1600" dirty="0" smtClean="0"/>
              <a:t>Two-dimensional model capable of simulating </a:t>
            </a:r>
            <a:r>
              <a:rPr lang="en-US" altLang="ja-JP" sz="1600" dirty="0" smtClean="0">
                <a:solidFill>
                  <a:srgbClr val="C00000"/>
                </a:solidFill>
              </a:rPr>
              <a:t>rainfall-runoff and flood inundation simultaneously</a:t>
            </a:r>
          </a:p>
          <a:p>
            <a:pPr marL="177800" indent="-177800" algn="just">
              <a:lnSpc>
                <a:spcPct val="150000"/>
              </a:lnSpc>
              <a:buFont typeface="Arial" pitchFamily="34" charset="0"/>
              <a:buChar char="•"/>
            </a:pPr>
            <a:r>
              <a:rPr lang="en-US" altLang="ja-JP" sz="1600" dirty="0" smtClean="0"/>
              <a:t>The model deals with slopes and river channels separately</a:t>
            </a:r>
          </a:p>
          <a:p>
            <a:pPr marL="177800" indent="-177800" algn="just">
              <a:lnSpc>
                <a:spcPct val="150000"/>
              </a:lnSpc>
              <a:buFont typeface="Arial" pitchFamily="34" charset="0"/>
              <a:buChar char="•"/>
            </a:pPr>
            <a:r>
              <a:rPr lang="en-US" altLang="ja-JP" sz="1600" dirty="0" smtClean="0"/>
              <a:t>At a grid cell in which a river channel is located, the model assumes that both slope and river are positioned within the same grid cell</a:t>
            </a:r>
          </a:p>
        </p:txBody>
      </p:sp>
      <p:sp>
        <p:nvSpPr>
          <p:cNvPr id="66" name="正方形/長方形 65"/>
          <p:cNvSpPr/>
          <p:nvPr/>
        </p:nvSpPr>
        <p:spPr>
          <a:xfrm>
            <a:off x="234424" y="1121175"/>
            <a:ext cx="1656184" cy="3569042"/>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450448" y="1593873"/>
            <a:ext cx="1224136" cy="43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Rainfall</a:t>
            </a:r>
            <a:endParaRPr kumimoji="1" lang="ja-JP" altLang="en-US" dirty="0"/>
          </a:p>
        </p:txBody>
      </p:sp>
      <p:sp>
        <p:nvSpPr>
          <p:cNvPr id="68" name="正方形/長方形 67"/>
          <p:cNvSpPr/>
          <p:nvPr/>
        </p:nvSpPr>
        <p:spPr>
          <a:xfrm>
            <a:off x="450448" y="2387253"/>
            <a:ext cx="1224136" cy="43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DEM</a:t>
            </a:r>
            <a:endParaRPr kumimoji="1" lang="ja-JP" altLang="en-US" dirty="0"/>
          </a:p>
        </p:txBody>
      </p:sp>
      <p:sp>
        <p:nvSpPr>
          <p:cNvPr id="69" name="正方形/長方形 68"/>
          <p:cNvSpPr/>
          <p:nvPr/>
        </p:nvSpPr>
        <p:spPr>
          <a:xfrm>
            <a:off x="450448" y="3179341"/>
            <a:ext cx="1302152" cy="43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b="1" dirty="0" smtClean="0"/>
              <a:t>Land Cover</a:t>
            </a:r>
            <a:endParaRPr kumimoji="1" lang="ja-JP" altLang="en-US" sz="1800" b="1" dirty="0"/>
          </a:p>
        </p:txBody>
      </p:sp>
      <p:sp>
        <p:nvSpPr>
          <p:cNvPr id="70" name="正方形/長方形 69"/>
          <p:cNvSpPr/>
          <p:nvPr/>
        </p:nvSpPr>
        <p:spPr>
          <a:xfrm>
            <a:off x="450448" y="3971429"/>
            <a:ext cx="1302152" cy="43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smtClean="0"/>
              <a:t>Cross Sec.</a:t>
            </a:r>
            <a:endParaRPr kumimoji="1" lang="ja-JP" altLang="en-US" sz="2000" b="1" dirty="0"/>
          </a:p>
        </p:txBody>
      </p:sp>
      <p:sp>
        <p:nvSpPr>
          <p:cNvPr id="71" name="テキスト ボックス 70"/>
          <p:cNvSpPr txBox="1"/>
          <p:nvPr/>
        </p:nvSpPr>
        <p:spPr>
          <a:xfrm>
            <a:off x="683568" y="936509"/>
            <a:ext cx="739305" cy="40011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000" dirty="0" smtClean="0"/>
              <a:t>Input</a:t>
            </a:r>
            <a:endParaRPr kumimoji="1" lang="ja-JP" altLang="en-US" sz="2000" dirty="0"/>
          </a:p>
        </p:txBody>
      </p:sp>
      <p:sp>
        <p:nvSpPr>
          <p:cNvPr id="72" name="右矢印 71"/>
          <p:cNvSpPr/>
          <p:nvPr/>
        </p:nvSpPr>
        <p:spPr>
          <a:xfrm>
            <a:off x="1900133" y="2763997"/>
            <a:ext cx="330336" cy="2581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a:off x="7417589" y="1596274"/>
            <a:ext cx="1656184" cy="259358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7633613" y="1957606"/>
            <a:ext cx="1224136" cy="43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D</a:t>
            </a:r>
            <a:r>
              <a:rPr kumimoji="1" lang="en-US" altLang="ja-JP" sz="2000" dirty="0" smtClean="0"/>
              <a:t>ischarge</a:t>
            </a:r>
            <a:endParaRPr kumimoji="1" lang="ja-JP" altLang="en-US" sz="2000" dirty="0"/>
          </a:p>
        </p:txBody>
      </p:sp>
      <p:sp>
        <p:nvSpPr>
          <p:cNvPr id="75" name="正方形/長方形 74"/>
          <p:cNvSpPr/>
          <p:nvPr/>
        </p:nvSpPr>
        <p:spPr>
          <a:xfrm>
            <a:off x="7633613" y="2750986"/>
            <a:ext cx="1224136" cy="43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 Level</a:t>
            </a:r>
            <a:endParaRPr kumimoji="1" lang="ja-JP" altLang="en-US" dirty="0"/>
          </a:p>
        </p:txBody>
      </p:sp>
      <p:sp>
        <p:nvSpPr>
          <p:cNvPr id="76" name="正方形/長方形 75"/>
          <p:cNvSpPr/>
          <p:nvPr/>
        </p:nvSpPr>
        <p:spPr>
          <a:xfrm>
            <a:off x="7467600" y="3505200"/>
            <a:ext cx="1510387" cy="43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smtClean="0"/>
              <a:t>Inundation</a:t>
            </a:r>
            <a:endParaRPr kumimoji="1" lang="ja-JP" altLang="en-US" sz="2000" b="1" dirty="0"/>
          </a:p>
        </p:txBody>
      </p:sp>
      <p:sp>
        <p:nvSpPr>
          <p:cNvPr id="77" name="テキスト ボックス 76"/>
          <p:cNvSpPr txBox="1"/>
          <p:nvPr/>
        </p:nvSpPr>
        <p:spPr>
          <a:xfrm>
            <a:off x="7820131" y="1406158"/>
            <a:ext cx="931665" cy="40011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000" dirty="0" smtClean="0"/>
              <a:t>Output</a:t>
            </a:r>
            <a:endParaRPr kumimoji="1" lang="ja-JP" altLang="en-US" sz="2000" dirty="0"/>
          </a:p>
        </p:txBody>
      </p:sp>
      <p:sp>
        <p:nvSpPr>
          <p:cNvPr id="78" name="右矢印 77"/>
          <p:cNvSpPr/>
          <p:nvPr/>
        </p:nvSpPr>
        <p:spPr>
          <a:xfrm>
            <a:off x="7057549" y="2779592"/>
            <a:ext cx="360040" cy="2581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a:off x="333053" y="6362278"/>
            <a:ext cx="8439472" cy="523220"/>
          </a:xfrm>
          <a:prstGeom prst="rect">
            <a:avLst/>
          </a:prstGeom>
        </p:spPr>
        <p:txBody>
          <a:bodyPr wrap="square">
            <a:spAutoFit/>
          </a:bodyPr>
          <a:lstStyle/>
          <a:p>
            <a:r>
              <a:rPr lang="en-US" altLang="ja-JP" sz="1400" dirty="0" err="1" smtClean="0">
                <a:solidFill>
                  <a:schemeClr val="bg1"/>
                </a:solidFill>
              </a:rPr>
              <a:t>Sayama</a:t>
            </a:r>
            <a:r>
              <a:rPr lang="en-US" altLang="ja-JP" sz="1400" dirty="0">
                <a:solidFill>
                  <a:schemeClr val="bg1"/>
                </a:solidFill>
              </a:rPr>
              <a:t>, </a:t>
            </a:r>
            <a:r>
              <a:rPr lang="en-US" altLang="ja-JP" sz="1400" dirty="0" smtClean="0">
                <a:solidFill>
                  <a:schemeClr val="bg1"/>
                </a:solidFill>
              </a:rPr>
              <a:t>T. et al.: Rainfall-Runoff-Inundation </a:t>
            </a:r>
            <a:r>
              <a:rPr lang="en-US" altLang="ja-JP" sz="1400" dirty="0">
                <a:solidFill>
                  <a:schemeClr val="bg1"/>
                </a:solidFill>
              </a:rPr>
              <a:t>Analysis of Pakistan Flood 2010 at the Kabul River Basin</a:t>
            </a:r>
            <a:r>
              <a:rPr lang="en-US" altLang="ja-JP" sz="1400" i="1" dirty="0" smtClean="0">
                <a:solidFill>
                  <a:schemeClr val="bg1"/>
                </a:solidFill>
              </a:rPr>
              <a:t>, </a:t>
            </a:r>
          </a:p>
          <a:p>
            <a:r>
              <a:rPr lang="en-US" altLang="ja-JP" sz="1400" i="1" dirty="0" smtClean="0">
                <a:solidFill>
                  <a:schemeClr val="bg1"/>
                </a:solidFill>
              </a:rPr>
              <a:t>Hydrological </a:t>
            </a:r>
            <a:r>
              <a:rPr lang="en-US" altLang="ja-JP" sz="1400" i="1" dirty="0">
                <a:solidFill>
                  <a:schemeClr val="bg1"/>
                </a:solidFill>
              </a:rPr>
              <a:t>Sciences Journal</a:t>
            </a:r>
            <a:r>
              <a:rPr lang="en-US" altLang="ja-JP" sz="1400" dirty="0">
                <a:solidFill>
                  <a:schemeClr val="bg1"/>
                </a:solidFill>
              </a:rPr>
              <a:t>, 57(2), </a:t>
            </a:r>
            <a:r>
              <a:rPr lang="en-US" altLang="ja-JP" sz="1400" dirty="0" smtClean="0">
                <a:solidFill>
                  <a:schemeClr val="bg1"/>
                </a:solidFill>
              </a:rPr>
              <a:t>pp</a:t>
            </a:r>
            <a:r>
              <a:rPr lang="en-US" altLang="ja-JP" sz="1400" dirty="0">
                <a:solidFill>
                  <a:schemeClr val="bg1"/>
                </a:solidFill>
              </a:rPr>
              <a:t>. 298-312, 2012.</a:t>
            </a:r>
            <a:endParaRPr lang="ja-JP" altLang="en-US" sz="1400" dirty="0">
              <a:solidFill>
                <a:schemeClr val="bg1"/>
              </a:solidFill>
            </a:endParaRPr>
          </a:p>
        </p:txBody>
      </p:sp>
      <p:sp>
        <p:nvSpPr>
          <p:cNvPr id="81" name="タイトル 1"/>
          <p:cNvSpPr txBox="1">
            <a:spLocks/>
          </p:cNvSpPr>
          <p:nvPr/>
        </p:nvSpPr>
        <p:spPr>
          <a:xfrm>
            <a:off x="107503" y="44624"/>
            <a:ext cx="1792629" cy="57606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US" altLang="ja-JP" sz="2800" dirty="0" smtClean="0"/>
              <a:t>RRI Model</a:t>
            </a:r>
            <a:endParaRPr lang="ja-JP" altLang="en-US" sz="2800" dirty="0"/>
          </a:p>
        </p:txBody>
      </p:sp>
    </p:spTree>
    <p:extLst>
      <p:ext uri="{BB962C8B-B14F-4D97-AF65-F5344CB8AC3E}">
        <p14:creationId xmlns:p14="http://schemas.microsoft.com/office/powerpoint/2010/main" val="2088843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90" y="888975"/>
            <a:ext cx="47625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975495" y="861279"/>
            <a:ext cx="1979152" cy="307777"/>
          </a:xfrm>
          <a:prstGeom prst="rect">
            <a:avLst/>
          </a:prstGeom>
          <a:noFill/>
        </p:spPr>
        <p:txBody>
          <a:bodyPr wrap="square" rtlCol="0">
            <a:spAutoFit/>
          </a:bodyPr>
          <a:lstStyle/>
          <a:p>
            <a:r>
              <a:rPr kumimoji="1" lang="en-US" altLang="ja-JP" sz="1400" dirty="0" smtClean="0">
                <a:solidFill>
                  <a:srgbClr val="C00000"/>
                </a:solidFill>
              </a:rPr>
              <a:t>Rainfall-Runoff Model</a:t>
            </a:r>
            <a:endParaRPr kumimoji="1" lang="ja-JP" altLang="en-US" sz="1400" dirty="0">
              <a:solidFill>
                <a:srgbClr val="C00000"/>
              </a:solidFill>
            </a:endParaRPr>
          </a:p>
        </p:txBody>
      </p:sp>
      <p:sp>
        <p:nvSpPr>
          <p:cNvPr id="7" name="テキスト ボックス 6"/>
          <p:cNvSpPr txBox="1"/>
          <p:nvPr/>
        </p:nvSpPr>
        <p:spPr>
          <a:xfrm>
            <a:off x="59349" y="3893566"/>
            <a:ext cx="1806905" cy="307777"/>
          </a:xfrm>
          <a:prstGeom prst="rect">
            <a:avLst/>
          </a:prstGeom>
          <a:noFill/>
        </p:spPr>
        <p:txBody>
          <a:bodyPr wrap="none" rtlCol="0">
            <a:spAutoFit/>
          </a:bodyPr>
          <a:lstStyle/>
          <a:p>
            <a:r>
              <a:rPr kumimoji="1" lang="en-US" altLang="ja-JP" sz="1400" dirty="0" smtClean="0">
                <a:solidFill>
                  <a:srgbClr val="C00000"/>
                </a:solidFill>
              </a:rPr>
              <a:t>River Routing Model</a:t>
            </a:r>
            <a:endParaRPr kumimoji="1" lang="ja-JP" altLang="en-US" sz="1400" dirty="0">
              <a:solidFill>
                <a:srgbClr val="C00000"/>
              </a:solidFill>
            </a:endParaRPr>
          </a:p>
        </p:txBody>
      </p:sp>
      <p:sp>
        <p:nvSpPr>
          <p:cNvPr id="11" name="テキスト ボックス 10"/>
          <p:cNvSpPr txBox="1"/>
          <p:nvPr/>
        </p:nvSpPr>
        <p:spPr>
          <a:xfrm>
            <a:off x="2730350" y="2741438"/>
            <a:ext cx="2088232" cy="307777"/>
          </a:xfrm>
          <a:prstGeom prst="rect">
            <a:avLst/>
          </a:prstGeom>
          <a:noFill/>
        </p:spPr>
        <p:txBody>
          <a:bodyPr wrap="square" rtlCol="0">
            <a:spAutoFit/>
          </a:bodyPr>
          <a:lstStyle/>
          <a:p>
            <a:r>
              <a:rPr kumimoji="1" lang="en-US" altLang="ja-JP" sz="1400" dirty="0" smtClean="0">
                <a:solidFill>
                  <a:srgbClr val="C00000"/>
                </a:solidFill>
              </a:rPr>
              <a:t>Flood Inundation Model</a:t>
            </a:r>
            <a:endParaRPr kumimoji="1" lang="ja-JP" altLang="en-US" sz="1400" dirty="0">
              <a:solidFill>
                <a:srgbClr val="C00000"/>
              </a:solidFill>
            </a:endParaRPr>
          </a:p>
        </p:txBody>
      </p:sp>
      <p:sp>
        <p:nvSpPr>
          <p:cNvPr id="12" name="テキスト ボックス 11"/>
          <p:cNvSpPr txBox="1"/>
          <p:nvPr/>
        </p:nvSpPr>
        <p:spPr>
          <a:xfrm>
            <a:off x="5652120" y="404664"/>
            <a:ext cx="2664296"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400" dirty="0" smtClean="0">
                <a:solidFill>
                  <a:srgbClr val="C00000"/>
                </a:solidFill>
              </a:rPr>
              <a:t>Rainfall-Runoff-Inundation Model</a:t>
            </a:r>
            <a:endParaRPr kumimoji="1" lang="ja-JP" altLang="en-US" sz="1400" dirty="0">
              <a:solidFill>
                <a:srgbClr val="C0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613" y="836712"/>
            <a:ext cx="395287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0" y="4939627"/>
            <a:ext cx="8879740" cy="1323439"/>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en-US" altLang="ja-JP" sz="1600" dirty="0" smtClean="0">
                <a:latin typeface="+mj-lt"/>
              </a:rPr>
              <a:t>Ordinary Rainfall-Runoff models are incapable of simulating inundation effects.</a:t>
            </a:r>
          </a:p>
          <a:p>
            <a:pPr marL="285750" indent="-285750" algn="just">
              <a:buFont typeface="Wingdings" panose="05000000000000000000" pitchFamily="2" charset="2"/>
              <a:buChar char="ü"/>
            </a:pPr>
            <a:r>
              <a:rPr lang="en-US" altLang="ja-JP" sz="1600" dirty="0" smtClean="0">
                <a:latin typeface="+mj-lt"/>
              </a:rPr>
              <a:t>Flood inundation models are typically designed to be applied only to floodplains with boundary conditions from a breaching point.</a:t>
            </a:r>
          </a:p>
          <a:p>
            <a:pPr marL="285750" indent="-285750" algn="just">
              <a:lnSpc>
                <a:spcPct val="150000"/>
              </a:lnSpc>
              <a:buFont typeface="Wingdings" panose="05000000000000000000" pitchFamily="2" charset="2"/>
              <a:buChar char="ü"/>
            </a:pPr>
            <a:r>
              <a:rPr lang="en-US" altLang="ja-JP" sz="1600" dirty="0" smtClean="0">
                <a:latin typeface="+mj-lt"/>
              </a:rPr>
              <a:t>Rainfall-runoff and inundation processes should be simulated simultaneously for some cases.</a:t>
            </a:r>
          </a:p>
        </p:txBody>
      </p:sp>
      <p:sp>
        <p:nvSpPr>
          <p:cNvPr id="9"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112964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4258503129"/>
              </p:ext>
            </p:extLst>
          </p:nvPr>
        </p:nvGraphicFramePr>
        <p:xfrm>
          <a:off x="1142976" y="2495464"/>
          <a:ext cx="2547936" cy="2595880"/>
        </p:xfrm>
        <a:graphic>
          <a:graphicData uri="http://schemas.openxmlformats.org/drawingml/2006/table">
            <a:tbl>
              <a:tblPr firstRow="1" bandRow="1">
                <a:tableStyleId>{5C22544A-7EE6-4342-B048-85BDC9FD1C3A}</a:tableStyleId>
              </a:tblPr>
              <a:tblGrid>
                <a:gridCol w="424656"/>
                <a:gridCol w="424656"/>
                <a:gridCol w="424656"/>
                <a:gridCol w="424656"/>
                <a:gridCol w="424656"/>
                <a:gridCol w="424656"/>
              </a:tblGrid>
              <a:tr h="37084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5" name="正方形/長方形 4"/>
          <p:cNvSpPr/>
          <p:nvPr/>
        </p:nvSpPr>
        <p:spPr>
          <a:xfrm>
            <a:off x="2442508" y="3281282"/>
            <a:ext cx="35719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044374" y="3665768"/>
            <a:ext cx="35719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027528" y="4039804"/>
            <a:ext cx="35719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442508" y="4396994"/>
            <a:ext cx="35719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42508" y="4767832"/>
            <a:ext cx="35719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rot="5400000">
            <a:off x="2884784" y="2696130"/>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rot="5400000">
            <a:off x="2487444" y="270898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rot="5400000">
            <a:off x="2885578" y="342336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rot="5400000">
            <a:off x="1643836" y="3807850"/>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rot="5400000">
            <a:off x="2070876" y="4165040"/>
            <a:ext cx="285752"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5400000">
            <a:off x="2458560" y="4525428"/>
            <a:ext cx="285752"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5400000">
            <a:off x="2458560" y="4923562"/>
            <a:ext cx="285752"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10800000" flipV="1">
            <a:off x="2428861" y="3352720"/>
            <a:ext cx="318760" cy="2143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5400000">
            <a:off x="2086112" y="3807850"/>
            <a:ext cx="285752"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10800000" flipV="1">
            <a:off x="2895918" y="2981882"/>
            <a:ext cx="318760" cy="21431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rot="10800000" flipV="1">
            <a:off x="2857489" y="3709910"/>
            <a:ext cx="318760" cy="21431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10800000" flipV="1">
            <a:off x="2428861" y="4067100"/>
            <a:ext cx="318760" cy="21431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2074868" y="2965036"/>
            <a:ext cx="262268" cy="21019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1666526" y="3356844"/>
            <a:ext cx="262268" cy="21019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2064660" y="3356844"/>
            <a:ext cx="262268" cy="21019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10800000">
            <a:off x="2428861" y="3808644"/>
            <a:ext cx="380674" cy="15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rot="10800000">
            <a:off x="2837202" y="4177894"/>
            <a:ext cx="380674" cy="15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rot="10800000" flipV="1">
            <a:off x="2469805" y="2968234"/>
            <a:ext cx="318760" cy="21431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1571604" y="4165834"/>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rot="16200000" flipH="1">
            <a:off x="2092484" y="4431456"/>
            <a:ext cx="215902" cy="2047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rot="10800000" flipV="1">
            <a:off x="2898433" y="4437938"/>
            <a:ext cx="318760" cy="21431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flipH="1">
            <a:off x="6553989" y="5363924"/>
            <a:ext cx="817471" cy="369332"/>
          </a:xfrm>
          <a:prstGeom prst="rect">
            <a:avLst/>
          </a:prstGeom>
          <a:noFill/>
        </p:spPr>
        <p:txBody>
          <a:bodyPr wrap="square" rtlCol="0">
            <a:spAutoFit/>
          </a:bodyPr>
          <a:lstStyle/>
          <a:p>
            <a:r>
              <a:rPr kumimoji="1" lang="en-US" altLang="ja-JP" dirty="0" smtClean="0"/>
              <a:t>River</a:t>
            </a:r>
            <a:endParaRPr kumimoji="1" lang="ja-JP" altLang="en-US" dirty="0"/>
          </a:p>
        </p:txBody>
      </p:sp>
      <p:sp>
        <p:nvSpPr>
          <p:cNvPr id="72" name="テキスト ボックス 71"/>
          <p:cNvSpPr txBox="1"/>
          <p:nvPr/>
        </p:nvSpPr>
        <p:spPr>
          <a:xfrm flipH="1">
            <a:off x="5617886" y="5363924"/>
            <a:ext cx="792090" cy="369332"/>
          </a:xfrm>
          <a:prstGeom prst="rect">
            <a:avLst/>
          </a:prstGeom>
          <a:noFill/>
        </p:spPr>
        <p:txBody>
          <a:bodyPr wrap="square" rtlCol="0">
            <a:spAutoFit/>
          </a:bodyPr>
          <a:lstStyle/>
          <a:p>
            <a:r>
              <a:rPr kumimoji="1" lang="en-US" altLang="ja-JP" dirty="0" smtClean="0"/>
              <a:t>Land</a:t>
            </a:r>
            <a:endParaRPr kumimoji="1" lang="ja-JP" altLang="en-US" dirty="0"/>
          </a:p>
        </p:txBody>
      </p:sp>
      <p:grpSp>
        <p:nvGrpSpPr>
          <p:cNvPr id="2" name="グループ化 76"/>
          <p:cNvGrpSpPr/>
          <p:nvPr/>
        </p:nvGrpSpPr>
        <p:grpSpPr>
          <a:xfrm>
            <a:off x="4935584" y="2484634"/>
            <a:ext cx="2948784" cy="2825918"/>
            <a:chOff x="3956296" y="1131436"/>
            <a:chExt cx="5143536" cy="4929222"/>
          </a:xfrm>
        </p:grpSpPr>
        <p:sp>
          <p:nvSpPr>
            <p:cNvPr id="31" name="正方形/長方形 30"/>
            <p:cNvSpPr/>
            <p:nvPr/>
          </p:nvSpPr>
          <p:spPr>
            <a:xfrm>
              <a:off x="3956296" y="2488758"/>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5385056" y="2488758"/>
              <a:ext cx="857256" cy="85725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a:p>
          </p:txBody>
        </p:sp>
        <p:sp>
          <p:nvSpPr>
            <p:cNvPr id="33" name="正方形/長方形 32"/>
            <p:cNvSpPr/>
            <p:nvPr/>
          </p:nvSpPr>
          <p:spPr>
            <a:xfrm>
              <a:off x="5385056" y="3846080"/>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4" name="正方形/長方形 33"/>
            <p:cNvSpPr/>
            <p:nvPr/>
          </p:nvSpPr>
          <p:spPr>
            <a:xfrm>
              <a:off x="6813816" y="2488758"/>
              <a:ext cx="857256" cy="85725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a:p>
          </p:txBody>
        </p:sp>
        <p:sp>
          <p:nvSpPr>
            <p:cNvPr id="35" name="正方形/長方形 34"/>
            <p:cNvSpPr/>
            <p:nvPr/>
          </p:nvSpPr>
          <p:spPr>
            <a:xfrm>
              <a:off x="3956296" y="3846080"/>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6813816" y="3846080"/>
              <a:ext cx="857256" cy="85725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dirty="0">
                <a:solidFill>
                  <a:schemeClr val="tx1"/>
                </a:solidFill>
              </a:endParaRPr>
            </a:p>
          </p:txBody>
        </p:sp>
        <p:sp>
          <p:nvSpPr>
            <p:cNvPr id="37" name="正方形/長方形 36"/>
            <p:cNvSpPr/>
            <p:nvPr/>
          </p:nvSpPr>
          <p:spPr>
            <a:xfrm>
              <a:off x="5385056" y="5203402"/>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3956296" y="5203402"/>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6813816" y="5203402"/>
              <a:ext cx="857256" cy="85725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a:p>
          </p:txBody>
        </p:sp>
        <p:cxnSp>
          <p:nvCxnSpPr>
            <p:cNvPr id="40" name="直線矢印コネクタ 39"/>
            <p:cNvCxnSpPr/>
            <p:nvPr/>
          </p:nvCxnSpPr>
          <p:spPr>
            <a:xfrm>
              <a:off x="4813552" y="4274708"/>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6242312" y="4274708"/>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rot="5400000" flipH="1" flipV="1">
              <a:off x="5563651" y="4952575"/>
              <a:ext cx="500066"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rot="5400000" flipH="1" flipV="1">
              <a:off x="5564445" y="3595253"/>
              <a:ext cx="500066"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4813552" y="5632030"/>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6242312" y="5630442"/>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4813552" y="2918974"/>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6242312" y="2917386"/>
              <a:ext cx="571504" cy="1588"/>
            </a:xfrm>
            <a:prstGeom prst="straightConnector1">
              <a:avLst/>
            </a:prstGeom>
            <a:ln w="19050">
              <a:headEnd type="arrow"/>
              <a:tailEnd type="arrow"/>
            </a:ln>
          </p:spPr>
          <p:style>
            <a:lnRef idx="2">
              <a:schemeClr val="accent5"/>
            </a:lnRef>
            <a:fillRef idx="0">
              <a:schemeClr val="accent5"/>
            </a:fillRef>
            <a:effectRef idx="1">
              <a:schemeClr val="accent5"/>
            </a:effectRef>
            <a:fontRef idx="minor">
              <a:schemeClr val="tx1"/>
            </a:fontRef>
          </p:style>
        </p:cxnSp>
        <p:cxnSp>
          <p:nvCxnSpPr>
            <p:cNvPr id="48" name="直線矢印コネクタ 47"/>
            <p:cNvCxnSpPr/>
            <p:nvPr/>
          </p:nvCxnSpPr>
          <p:spPr>
            <a:xfrm rot="5400000" flipH="1" flipV="1">
              <a:off x="4133303" y="4952575"/>
              <a:ext cx="500066"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rot="5400000" flipH="1" flipV="1">
              <a:off x="4134097" y="3595253"/>
              <a:ext cx="500066"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rot="5400000" flipH="1" flipV="1">
              <a:off x="6993205" y="4952575"/>
              <a:ext cx="500066"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51" name="直線矢印コネクタ 50"/>
            <p:cNvCxnSpPr/>
            <p:nvPr/>
          </p:nvCxnSpPr>
          <p:spPr>
            <a:xfrm rot="5400000" flipH="1" flipV="1">
              <a:off x="6993999" y="3595253"/>
              <a:ext cx="500066"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52" name="正方形/長方形 51"/>
            <p:cNvSpPr/>
            <p:nvPr/>
          </p:nvSpPr>
          <p:spPr>
            <a:xfrm>
              <a:off x="3956296" y="1131436"/>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5385056" y="1131436"/>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6813816" y="1131436"/>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矢印コネクタ 54"/>
            <p:cNvCxnSpPr/>
            <p:nvPr/>
          </p:nvCxnSpPr>
          <p:spPr>
            <a:xfrm rot="5400000" flipH="1" flipV="1">
              <a:off x="5564445" y="2237931"/>
              <a:ext cx="500066"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4813552" y="1561652"/>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6242312" y="1560064"/>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rot="5400000" flipH="1" flipV="1">
              <a:off x="4134097" y="2237931"/>
              <a:ext cx="500066"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rot="5400000" flipH="1" flipV="1">
              <a:off x="6993999" y="2237931"/>
              <a:ext cx="500066"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8242576" y="2488758"/>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8242576" y="3846080"/>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2" name="正方形/長方形 61"/>
            <p:cNvSpPr/>
            <p:nvPr/>
          </p:nvSpPr>
          <p:spPr>
            <a:xfrm>
              <a:off x="8242576" y="5203402"/>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矢印コネクタ 62"/>
            <p:cNvCxnSpPr/>
            <p:nvPr/>
          </p:nvCxnSpPr>
          <p:spPr>
            <a:xfrm>
              <a:off x="7671072" y="4274708"/>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7671072" y="5630442"/>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7671072" y="2917386"/>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rot="5400000" flipH="1" flipV="1">
              <a:off x="8421965" y="4952575"/>
              <a:ext cx="500066"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rot="5400000" flipH="1" flipV="1">
              <a:off x="8422759" y="3595253"/>
              <a:ext cx="500066"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8242576" y="1131436"/>
              <a:ext cx="857256" cy="857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矢印コネクタ 68"/>
            <p:cNvCxnSpPr/>
            <p:nvPr/>
          </p:nvCxnSpPr>
          <p:spPr>
            <a:xfrm>
              <a:off x="7671072" y="1560064"/>
              <a:ext cx="57150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rot="5400000" flipH="1" flipV="1">
              <a:off x="8422759" y="2237931"/>
              <a:ext cx="500066"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grpSp>
      <p:sp>
        <p:nvSpPr>
          <p:cNvPr id="99" name="テキスト ボックス 98"/>
          <p:cNvSpPr txBox="1"/>
          <p:nvPr/>
        </p:nvSpPr>
        <p:spPr>
          <a:xfrm>
            <a:off x="1115616" y="764704"/>
            <a:ext cx="259228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en-US" altLang="ja-JP" dirty="0" smtClean="0"/>
              <a:t>Distributed R-R Model</a:t>
            </a:r>
            <a:endParaRPr kumimoji="1" lang="ja-JP" altLang="en-US" dirty="0"/>
          </a:p>
        </p:txBody>
      </p:sp>
      <p:sp>
        <p:nvSpPr>
          <p:cNvPr id="100" name="テキスト ボックス 99"/>
          <p:cNvSpPr txBox="1"/>
          <p:nvPr/>
        </p:nvSpPr>
        <p:spPr>
          <a:xfrm>
            <a:off x="4861804" y="1342509"/>
            <a:ext cx="3096344" cy="646331"/>
          </a:xfrm>
          <a:prstGeom prst="rect">
            <a:avLst/>
          </a:prstGeom>
          <a:noFill/>
        </p:spPr>
        <p:txBody>
          <a:bodyPr wrap="square" rtlCol="0">
            <a:spAutoFit/>
          </a:bodyPr>
          <a:lstStyle/>
          <a:p>
            <a:pPr algn="ctr"/>
            <a:r>
              <a:rPr kumimoji="1" lang="en-US" altLang="ja-JP" dirty="0" smtClean="0"/>
              <a:t>Flow directions </a:t>
            </a:r>
            <a:r>
              <a:rPr kumimoji="1" lang="en-US" altLang="ja-JP" dirty="0" smtClean="0">
                <a:solidFill>
                  <a:srgbClr val="C00000"/>
                </a:solidFill>
              </a:rPr>
              <a:t>change</a:t>
            </a:r>
            <a:r>
              <a:rPr kumimoji="1" lang="en-US" altLang="ja-JP" dirty="0" smtClean="0"/>
              <a:t> based  on </a:t>
            </a:r>
            <a:r>
              <a:rPr kumimoji="1" lang="en-US" altLang="ja-JP" dirty="0" smtClean="0">
                <a:solidFill>
                  <a:srgbClr val="C00000"/>
                </a:solidFill>
              </a:rPr>
              <a:t>water levels</a:t>
            </a:r>
            <a:endParaRPr kumimoji="1" lang="ja-JP" altLang="en-US" dirty="0">
              <a:solidFill>
                <a:srgbClr val="C00000"/>
              </a:solidFill>
            </a:endParaRPr>
          </a:p>
        </p:txBody>
      </p:sp>
      <p:sp>
        <p:nvSpPr>
          <p:cNvPr id="79" name="テキスト ボックス 78"/>
          <p:cNvSpPr txBox="1"/>
          <p:nvPr/>
        </p:nvSpPr>
        <p:spPr>
          <a:xfrm>
            <a:off x="5796136" y="764704"/>
            <a:ext cx="151906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b="1" dirty="0" smtClean="0"/>
              <a:t>RRI Model</a:t>
            </a:r>
            <a:endParaRPr kumimoji="1" lang="ja-JP" altLang="en-US" b="1" dirty="0"/>
          </a:p>
        </p:txBody>
      </p:sp>
      <p:sp>
        <p:nvSpPr>
          <p:cNvPr id="82" name="左右矢印 81"/>
          <p:cNvSpPr/>
          <p:nvPr/>
        </p:nvSpPr>
        <p:spPr>
          <a:xfrm rot="5400000">
            <a:off x="6624883" y="4214910"/>
            <a:ext cx="360040" cy="1453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左右矢印 82"/>
          <p:cNvSpPr/>
          <p:nvPr/>
        </p:nvSpPr>
        <p:spPr>
          <a:xfrm rot="5400000">
            <a:off x="6624883" y="4999377"/>
            <a:ext cx="360040" cy="1453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二方向矢印 77"/>
          <p:cNvSpPr/>
          <p:nvPr/>
        </p:nvSpPr>
        <p:spPr>
          <a:xfrm flipV="1">
            <a:off x="6660232" y="3370968"/>
            <a:ext cx="288032" cy="27874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右矢印 79"/>
          <p:cNvSpPr/>
          <p:nvPr/>
        </p:nvSpPr>
        <p:spPr>
          <a:xfrm>
            <a:off x="5811376" y="3444240"/>
            <a:ext cx="360040" cy="1428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899592" y="1340768"/>
            <a:ext cx="3096344" cy="646331"/>
          </a:xfrm>
          <a:prstGeom prst="rect">
            <a:avLst/>
          </a:prstGeom>
          <a:noFill/>
        </p:spPr>
        <p:txBody>
          <a:bodyPr wrap="square" rtlCol="0">
            <a:spAutoFit/>
          </a:bodyPr>
          <a:lstStyle/>
          <a:p>
            <a:pPr algn="ctr"/>
            <a:r>
              <a:rPr kumimoji="1" lang="en-US" altLang="ja-JP" dirty="0" smtClean="0"/>
              <a:t>Flow directions </a:t>
            </a:r>
            <a:r>
              <a:rPr kumimoji="1" lang="en-US" altLang="ja-JP" dirty="0" smtClean="0">
                <a:solidFill>
                  <a:srgbClr val="C00000"/>
                </a:solidFill>
              </a:rPr>
              <a:t>are fixed</a:t>
            </a:r>
            <a:r>
              <a:rPr kumimoji="1" lang="en-US" altLang="ja-JP" dirty="0" smtClean="0"/>
              <a:t> based on topography</a:t>
            </a:r>
            <a:endParaRPr kumimoji="1" lang="ja-JP" altLang="en-US" dirty="0"/>
          </a:p>
        </p:txBody>
      </p:sp>
      <p:sp>
        <p:nvSpPr>
          <p:cNvPr id="81"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30727736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正方形/長方形 79"/>
          <p:cNvSpPr/>
          <p:nvPr/>
        </p:nvSpPr>
        <p:spPr>
          <a:xfrm>
            <a:off x="2023982" y="3356992"/>
            <a:ext cx="936546" cy="936546"/>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dirty="0">
              <a:solidFill>
                <a:schemeClr val="tx1"/>
              </a:solidFill>
            </a:endParaRPr>
          </a:p>
        </p:txBody>
      </p:sp>
      <p:sp>
        <p:nvSpPr>
          <p:cNvPr id="2" name="正方形/長方形 1"/>
          <p:cNvSpPr/>
          <p:nvPr/>
        </p:nvSpPr>
        <p:spPr>
          <a:xfrm>
            <a:off x="451130" y="1844824"/>
            <a:ext cx="936546" cy="936546"/>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012041" y="1844824"/>
            <a:ext cx="936546" cy="936546"/>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572955" y="1844824"/>
            <a:ext cx="936546" cy="936546"/>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51130" y="3327690"/>
            <a:ext cx="936546" cy="936546"/>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572955" y="3284984"/>
            <a:ext cx="936546" cy="936546"/>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dirty="0">
              <a:solidFill>
                <a:schemeClr val="tx1"/>
              </a:solidFill>
            </a:endParaRPr>
          </a:p>
        </p:txBody>
      </p:sp>
      <p:sp>
        <p:nvSpPr>
          <p:cNvPr id="8" name="正方形/長方形 7"/>
          <p:cNvSpPr/>
          <p:nvPr/>
        </p:nvSpPr>
        <p:spPr>
          <a:xfrm>
            <a:off x="2012041" y="4810558"/>
            <a:ext cx="936546" cy="936546"/>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51130" y="4810558"/>
            <a:ext cx="936546" cy="936546"/>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572955" y="4810558"/>
            <a:ext cx="936546" cy="936546"/>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八角形 14"/>
          <p:cNvSpPr/>
          <p:nvPr/>
        </p:nvSpPr>
        <p:spPr>
          <a:xfrm>
            <a:off x="1907950" y="3207662"/>
            <a:ext cx="1165457" cy="1165457"/>
          </a:xfrm>
          <a:prstGeom prst="octagon">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3"/>
          <p:cNvGrpSpPr/>
          <p:nvPr/>
        </p:nvGrpSpPr>
        <p:grpSpPr>
          <a:xfrm>
            <a:off x="395536" y="4958095"/>
            <a:ext cx="982121" cy="709860"/>
            <a:chOff x="4570336" y="3010384"/>
            <a:chExt cx="1272087" cy="919443"/>
          </a:xfrm>
        </p:grpSpPr>
        <p:cxnSp>
          <p:nvCxnSpPr>
            <p:cNvPr id="23" name="直線コネクタ 22"/>
            <p:cNvCxnSpPr/>
            <p:nvPr/>
          </p:nvCxnSpPr>
          <p:spPr>
            <a:xfrm rot="5400000">
              <a:off x="4540049" y="3051481"/>
              <a:ext cx="726906"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台形 24"/>
            <p:cNvSpPr/>
            <p:nvPr/>
          </p:nvSpPr>
          <p:spPr>
            <a:xfrm flipV="1">
              <a:off x="5236668" y="3021193"/>
              <a:ext cx="605755" cy="181727"/>
            </a:xfrm>
            <a:prstGeom prst="trapezoid">
              <a:avLst>
                <a:gd name="adj" fmla="val 52090"/>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rot="5400000">
              <a:off x="5072922" y="3205322"/>
              <a:ext cx="726906"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5136599" y="3049877"/>
              <a:ext cx="745318"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平行四辺形 27"/>
            <p:cNvSpPr/>
            <p:nvPr/>
          </p:nvSpPr>
          <p:spPr>
            <a:xfrm>
              <a:off x="4625920" y="3118690"/>
              <a:ext cx="1090360" cy="689985"/>
            </a:xfrm>
            <a:prstGeom prst="parallelogram">
              <a:avLst>
                <a:gd name="adj" fmla="val 8964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台形 28"/>
            <p:cNvSpPr/>
            <p:nvPr/>
          </p:nvSpPr>
          <p:spPr>
            <a:xfrm flipV="1">
              <a:off x="4570337" y="3748100"/>
              <a:ext cx="605755" cy="181727"/>
            </a:xfrm>
            <a:prstGeom prst="trapezoid">
              <a:avLst>
                <a:gd name="adj" fmla="val 52090"/>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台形 29"/>
            <p:cNvSpPr/>
            <p:nvPr/>
          </p:nvSpPr>
          <p:spPr>
            <a:xfrm flipV="1">
              <a:off x="4630913" y="3795668"/>
              <a:ext cx="484604" cy="121151"/>
            </a:xfrm>
            <a:prstGeom prst="trapezoid">
              <a:avLst>
                <a:gd name="adj" fmla="val 5292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4686496" y="3058115"/>
              <a:ext cx="437564" cy="376278"/>
            </a:xfrm>
            <a:custGeom>
              <a:avLst/>
              <a:gdLst>
                <a:gd name="connsiteX0" fmla="*/ 0 w 658905"/>
                <a:gd name="connsiteY0" fmla="*/ 443753 h 443753"/>
                <a:gd name="connsiteX1" fmla="*/ 349623 w 658905"/>
                <a:gd name="connsiteY1" fmla="*/ 0 h 443753"/>
                <a:gd name="connsiteX2" fmla="*/ 658905 w 658905"/>
                <a:gd name="connsiteY2" fmla="*/ 443753 h 443753"/>
              </a:gdLst>
              <a:ahLst/>
              <a:cxnLst>
                <a:cxn ang="0">
                  <a:pos x="connsiteX0" y="connsiteY0"/>
                </a:cxn>
                <a:cxn ang="0">
                  <a:pos x="connsiteX1" y="connsiteY1"/>
                </a:cxn>
                <a:cxn ang="0">
                  <a:pos x="connsiteX2" y="connsiteY2"/>
                </a:cxn>
              </a:cxnLst>
              <a:rect l="l" t="t" r="r" b="b"/>
              <a:pathLst>
                <a:path w="658905" h="443753">
                  <a:moveTo>
                    <a:pt x="0" y="443753"/>
                  </a:moveTo>
                  <a:cubicBezTo>
                    <a:pt x="119903" y="221876"/>
                    <a:pt x="239806" y="0"/>
                    <a:pt x="349623" y="0"/>
                  </a:cubicBezTo>
                  <a:cubicBezTo>
                    <a:pt x="459440" y="0"/>
                    <a:pt x="559172" y="221876"/>
                    <a:pt x="658905" y="443753"/>
                  </a:cubicBezTo>
                </a:path>
              </a:pathLst>
            </a:custGeom>
            <a:ln w="25400">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1" name="グループ化 34"/>
          <p:cNvGrpSpPr/>
          <p:nvPr/>
        </p:nvGrpSpPr>
        <p:grpSpPr>
          <a:xfrm>
            <a:off x="1970745" y="3457054"/>
            <a:ext cx="982121" cy="709860"/>
            <a:chOff x="4570336" y="3010384"/>
            <a:chExt cx="1272087" cy="919443"/>
          </a:xfrm>
        </p:grpSpPr>
        <p:cxnSp>
          <p:nvCxnSpPr>
            <p:cNvPr id="36" name="直線コネクタ 35"/>
            <p:cNvCxnSpPr/>
            <p:nvPr/>
          </p:nvCxnSpPr>
          <p:spPr>
            <a:xfrm rot="5400000">
              <a:off x="4540049" y="3051481"/>
              <a:ext cx="726906"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台形 36"/>
            <p:cNvSpPr/>
            <p:nvPr/>
          </p:nvSpPr>
          <p:spPr>
            <a:xfrm flipV="1">
              <a:off x="5236668" y="3021193"/>
              <a:ext cx="605755" cy="181727"/>
            </a:xfrm>
            <a:prstGeom prst="trapezoid">
              <a:avLst>
                <a:gd name="adj" fmla="val 52090"/>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p:cNvCxnSpPr/>
            <p:nvPr/>
          </p:nvCxnSpPr>
          <p:spPr>
            <a:xfrm rot="5400000">
              <a:off x="5072922" y="3205322"/>
              <a:ext cx="726906"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rot="5400000">
              <a:off x="5136599" y="3049877"/>
              <a:ext cx="745318"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平行四辺形 39"/>
            <p:cNvSpPr/>
            <p:nvPr/>
          </p:nvSpPr>
          <p:spPr>
            <a:xfrm>
              <a:off x="4625920" y="3118690"/>
              <a:ext cx="1090360" cy="689985"/>
            </a:xfrm>
            <a:prstGeom prst="parallelogram">
              <a:avLst>
                <a:gd name="adj" fmla="val 8964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台形 40"/>
            <p:cNvSpPr/>
            <p:nvPr/>
          </p:nvSpPr>
          <p:spPr>
            <a:xfrm flipV="1">
              <a:off x="4570337" y="3748100"/>
              <a:ext cx="605755" cy="181727"/>
            </a:xfrm>
            <a:prstGeom prst="trapezoid">
              <a:avLst>
                <a:gd name="adj" fmla="val 52090"/>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台形 41"/>
            <p:cNvSpPr/>
            <p:nvPr/>
          </p:nvSpPr>
          <p:spPr>
            <a:xfrm flipV="1">
              <a:off x="4630913" y="3795668"/>
              <a:ext cx="484604" cy="121151"/>
            </a:xfrm>
            <a:prstGeom prst="trapezoid">
              <a:avLst>
                <a:gd name="adj" fmla="val 5292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4686496" y="3058115"/>
              <a:ext cx="437564" cy="376278"/>
            </a:xfrm>
            <a:custGeom>
              <a:avLst/>
              <a:gdLst>
                <a:gd name="connsiteX0" fmla="*/ 0 w 658905"/>
                <a:gd name="connsiteY0" fmla="*/ 443753 h 443753"/>
                <a:gd name="connsiteX1" fmla="*/ 349623 w 658905"/>
                <a:gd name="connsiteY1" fmla="*/ 0 h 443753"/>
                <a:gd name="connsiteX2" fmla="*/ 658905 w 658905"/>
                <a:gd name="connsiteY2" fmla="*/ 443753 h 443753"/>
              </a:gdLst>
              <a:ahLst/>
              <a:cxnLst>
                <a:cxn ang="0">
                  <a:pos x="connsiteX0" y="connsiteY0"/>
                </a:cxn>
                <a:cxn ang="0">
                  <a:pos x="connsiteX1" y="connsiteY1"/>
                </a:cxn>
                <a:cxn ang="0">
                  <a:pos x="connsiteX2" y="connsiteY2"/>
                </a:cxn>
              </a:cxnLst>
              <a:rect l="l" t="t" r="r" b="b"/>
              <a:pathLst>
                <a:path w="658905" h="443753">
                  <a:moveTo>
                    <a:pt x="0" y="443753"/>
                  </a:moveTo>
                  <a:cubicBezTo>
                    <a:pt x="119903" y="221876"/>
                    <a:pt x="239806" y="0"/>
                    <a:pt x="349623" y="0"/>
                  </a:cubicBezTo>
                  <a:cubicBezTo>
                    <a:pt x="459440" y="0"/>
                    <a:pt x="559172" y="221876"/>
                    <a:pt x="658905" y="443753"/>
                  </a:cubicBezTo>
                </a:path>
              </a:pathLst>
            </a:custGeom>
            <a:ln w="25400">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2" name="グループ化 43"/>
          <p:cNvGrpSpPr/>
          <p:nvPr/>
        </p:nvGrpSpPr>
        <p:grpSpPr>
          <a:xfrm>
            <a:off x="2026339" y="2011606"/>
            <a:ext cx="982121" cy="709860"/>
            <a:chOff x="4570336" y="3010384"/>
            <a:chExt cx="1272087" cy="919443"/>
          </a:xfrm>
        </p:grpSpPr>
        <p:cxnSp>
          <p:nvCxnSpPr>
            <p:cNvPr id="45" name="直線コネクタ 44"/>
            <p:cNvCxnSpPr/>
            <p:nvPr/>
          </p:nvCxnSpPr>
          <p:spPr>
            <a:xfrm rot="5400000">
              <a:off x="4540049" y="3051481"/>
              <a:ext cx="726906"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台形 45"/>
            <p:cNvSpPr/>
            <p:nvPr/>
          </p:nvSpPr>
          <p:spPr>
            <a:xfrm flipV="1">
              <a:off x="5236668" y="3021193"/>
              <a:ext cx="605755" cy="181727"/>
            </a:xfrm>
            <a:prstGeom prst="trapezoid">
              <a:avLst>
                <a:gd name="adj" fmla="val 52090"/>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p:cNvCxnSpPr/>
            <p:nvPr/>
          </p:nvCxnSpPr>
          <p:spPr>
            <a:xfrm rot="5400000">
              <a:off x="5072922" y="3205322"/>
              <a:ext cx="726906"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rot="5400000">
              <a:off x="5136599" y="3049877"/>
              <a:ext cx="745318"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平行四辺形 48"/>
            <p:cNvSpPr/>
            <p:nvPr/>
          </p:nvSpPr>
          <p:spPr>
            <a:xfrm>
              <a:off x="4625920" y="3118690"/>
              <a:ext cx="1090360" cy="689985"/>
            </a:xfrm>
            <a:prstGeom prst="parallelogram">
              <a:avLst>
                <a:gd name="adj" fmla="val 8964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台形 49"/>
            <p:cNvSpPr/>
            <p:nvPr/>
          </p:nvSpPr>
          <p:spPr>
            <a:xfrm flipV="1">
              <a:off x="4570337" y="3748100"/>
              <a:ext cx="605755" cy="181727"/>
            </a:xfrm>
            <a:prstGeom prst="trapezoid">
              <a:avLst>
                <a:gd name="adj" fmla="val 52090"/>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台形 50"/>
            <p:cNvSpPr/>
            <p:nvPr/>
          </p:nvSpPr>
          <p:spPr>
            <a:xfrm flipV="1">
              <a:off x="4630913" y="3795668"/>
              <a:ext cx="484604" cy="121151"/>
            </a:xfrm>
            <a:prstGeom prst="trapezoid">
              <a:avLst>
                <a:gd name="adj" fmla="val 5292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a:off x="4686496" y="3058115"/>
              <a:ext cx="437564" cy="376278"/>
            </a:xfrm>
            <a:custGeom>
              <a:avLst/>
              <a:gdLst>
                <a:gd name="connsiteX0" fmla="*/ 0 w 658905"/>
                <a:gd name="connsiteY0" fmla="*/ 443753 h 443753"/>
                <a:gd name="connsiteX1" fmla="*/ 349623 w 658905"/>
                <a:gd name="connsiteY1" fmla="*/ 0 h 443753"/>
                <a:gd name="connsiteX2" fmla="*/ 658905 w 658905"/>
                <a:gd name="connsiteY2" fmla="*/ 443753 h 443753"/>
              </a:gdLst>
              <a:ahLst/>
              <a:cxnLst>
                <a:cxn ang="0">
                  <a:pos x="connsiteX0" y="connsiteY0"/>
                </a:cxn>
                <a:cxn ang="0">
                  <a:pos x="connsiteX1" y="connsiteY1"/>
                </a:cxn>
                <a:cxn ang="0">
                  <a:pos x="connsiteX2" y="connsiteY2"/>
                </a:cxn>
              </a:cxnLst>
              <a:rect l="l" t="t" r="r" b="b"/>
              <a:pathLst>
                <a:path w="658905" h="443753">
                  <a:moveTo>
                    <a:pt x="0" y="443753"/>
                  </a:moveTo>
                  <a:cubicBezTo>
                    <a:pt x="119903" y="221876"/>
                    <a:pt x="239806" y="0"/>
                    <a:pt x="349623" y="0"/>
                  </a:cubicBezTo>
                  <a:cubicBezTo>
                    <a:pt x="459440" y="0"/>
                    <a:pt x="559172" y="221876"/>
                    <a:pt x="658905" y="443753"/>
                  </a:cubicBezTo>
                </a:path>
              </a:pathLst>
            </a:custGeom>
            <a:ln w="25400">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3" name="グループ化 52"/>
          <p:cNvGrpSpPr/>
          <p:nvPr/>
        </p:nvGrpSpPr>
        <p:grpSpPr>
          <a:xfrm>
            <a:off x="3508807" y="4958095"/>
            <a:ext cx="982121" cy="709860"/>
            <a:chOff x="4570336" y="3010384"/>
            <a:chExt cx="1272087" cy="919443"/>
          </a:xfrm>
        </p:grpSpPr>
        <p:cxnSp>
          <p:nvCxnSpPr>
            <p:cNvPr id="54" name="直線コネクタ 53"/>
            <p:cNvCxnSpPr/>
            <p:nvPr/>
          </p:nvCxnSpPr>
          <p:spPr>
            <a:xfrm rot="5400000">
              <a:off x="4540049" y="3051481"/>
              <a:ext cx="726906"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5" name="台形 54"/>
            <p:cNvSpPr/>
            <p:nvPr/>
          </p:nvSpPr>
          <p:spPr>
            <a:xfrm flipV="1">
              <a:off x="5236668" y="3021193"/>
              <a:ext cx="605755" cy="181727"/>
            </a:xfrm>
            <a:prstGeom prst="trapezoid">
              <a:avLst>
                <a:gd name="adj" fmla="val 52090"/>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コネクタ 55"/>
            <p:cNvCxnSpPr/>
            <p:nvPr/>
          </p:nvCxnSpPr>
          <p:spPr>
            <a:xfrm rot="5400000">
              <a:off x="5072922" y="3205322"/>
              <a:ext cx="726906"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rot="5400000">
              <a:off x="5136599" y="3049877"/>
              <a:ext cx="745318" cy="6663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平行四辺形 57"/>
            <p:cNvSpPr/>
            <p:nvPr/>
          </p:nvSpPr>
          <p:spPr>
            <a:xfrm>
              <a:off x="4625920" y="3118690"/>
              <a:ext cx="1090360" cy="689985"/>
            </a:xfrm>
            <a:prstGeom prst="parallelogram">
              <a:avLst>
                <a:gd name="adj" fmla="val 8964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台形 58"/>
            <p:cNvSpPr/>
            <p:nvPr/>
          </p:nvSpPr>
          <p:spPr>
            <a:xfrm flipV="1">
              <a:off x="4570337" y="3748100"/>
              <a:ext cx="605755" cy="181727"/>
            </a:xfrm>
            <a:prstGeom prst="trapezoid">
              <a:avLst>
                <a:gd name="adj" fmla="val 52090"/>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台形 59"/>
            <p:cNvSpPr/>
            <p:nvPr/>
          </p:nvSpPr>
          <p:spPr>
            <a:xfrm flipV="1">
              <a:off x="4630913" y="3795668"/>
              <a:ext cx="484604" cy="121151"/>
            </a:xfrm>
            <a:prstGeom prst="trapezoid">
              <a:avLst>
                <a:gd name="adj" fmla="val 5292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4686496" y="3058115"/>
              <a:ext cx="437564" cy="376278"/>
            </a:xfrm>
            <a:custGeom>
              <a:avLst/>
              <a:gdLst>
                <a:gd name="connsiteX0" fmla="*/ 0 w 658905"/>
                <a:gd name="connsiteY0" fmla="*/ 443753 h 443753"/>
                <a:gd name="connsiteX1" fmla="*/ 349623 w 658905"/>
                <a:gd name="connsiteY1" fmla="*/ 0 h 443753"/>
                <a:gd name="connsiteX2" fmla="*/ 658905 w 658905"/>
                <a:gd name="connsiteY2" fmla="*/ 443753 h 443753"/>
              </a:gdLst>
              <a:ahLst/>
              <a:cxnLst>
                <a:cxn ang="0">
                  <a:pos x="connsiteX0" y="connsiteY0"/>
                </a:cxn>
                <a:cxn ang="0">
                  <a:pos x="connsiteX1" y="connsiteY1"/>
                </a:cxn>
                <a:cxn ang="0">
                  <a:pos x="connsiteX2" y="connsiteY2"/>
                </a:cxn>
              </a:cxnLst>
              <a:rect l="l" t="t" r="r" b="b"/>
              <a:pathLst>
                <a:path w="658905" h="443753">
                  <a:moveTo>
                    <a:pt x="0" y="443753"/>
                  </a:moveTo>
                  <a:cubicBezTo>
                    <a:pt x="119903" y="221876"/>
                    <a:pt x="239806" y="0"/>
                    <a:pt x="349623" y="0"/>
                  </a:cubicBezTo>
                  <a:cubicBezTo>
                    <a:pt x="459440" y="0"/>
                    <a:pt x="559172" y="221876"/>
                    <a:pt x="658905" y="443753"/>
                  </a:cubicBezTo>
                </a:path>
              </a:pathLst>
            </a:custGeom>
            <a:ln w="25400">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63" name="直線矢印コネクタ 62"/>
          <p:cNvCxnSpPr/>
          <p:nvPr/>
        </p:nvCxnSpPr>
        <p:spPr>
          <a:xfrm flipV="1">
            <a:off x="1396230" y="4235371"/>
            <a:ext cx="555941" cy="5003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rot="5400000" flipH="1" flipV="1">
            <a:off x="2368514" y="3039096"/>
            <a:ext cx="278584" cy="6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rot="16200000" flipV="1">
            <a:off x="3064055" y="4245910"/>
            <a:ext cx="500346" cy="50034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2" name="八角形 71"/>
          <p:cNvSpPr/>
          <p:nvPr/>
        </p:nvSpPr>
        <p:spPr>
          <a:xfrm>
            <a:off x="327296" y="3212976"/>
            <a:ext cx="1165457" cy="1165457"/>
          </a:xfrm>
          <a:prstGeom prst="octagon">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八角形 72"/>
          <p:cNvSpPr/>
          <p:nvPr/>
        </p:nvSpPr>
        <p:spPr>
          <a:xfrm>
            <a:off x="323528" y="1718543"/>
            <a:ext cx="1165457" cy="1165457"/>
          </a:xfrm>
          <a:prstGeom prst="octagon">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八角形 73"/>
          <p:cNvSpPr/>
          <p:nvPr/>
        </p:nvSpPr>
        <p:spPr>
          <a:xfrm>
            <a:off x="3464903" y="3199647"/>
            <a:ext cx="1165457" cy="1165457"/>
          </a:xfrm>
          <a:prstGeom prst="octagon">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八角形 74"/>
          <p:cNvSpPr/>
          <p:nvPr/>
        </p:nvSpPr>
        <p:spPr>
          <a:xfrm>
            <a:off x="3478551" y="1714456"/>
            <a:ext cx="1165457" cy="1165457"/>
          </a:xfrm>
          <a:prstGeom prst="octagon">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八角形 75"/>
          <p:cNvSpPr/>
          <p:nvPr/>
        </p:nvSpPr>
        <p:spPr>
          <a:xfrm>
            <a:off x="1890288" y="4711815"/>
            <a:ext cx="1165457" cy="1165457"/>
          </a:xfrm>
          <a:prstGeom prst="octagon">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八角形 76"/>
          <p:cNvSpPr/>
          <p:nvPr/>
        </p:nvSpPr>
        <p:spPr>
          <a:xfrm>
            <a:off x="341263" y="4711815"/>
            <a:ext cx="1165457" cy="1165457"/>
          </a:xfrm>
          <a:prstGeom prst="octagon">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八角形 77"/>
          <p:cNvSpPr/>
          <p:nvPr/>
        </p:nvSpPr>
        <p:spPr>
          <a:xfrm>
            <a:off x="1917584" y="1700808"/>
            <a:ext cx="1165457" cy="1165457"/>
          </a:xfrm>
          <a:prstGeom prst="octagon">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八角形 78"/>
          <p:cNvSpPr/>
          <p:nvPr/>
        </p:nvSpPr>
        <p:spPr>
          <a:xfrm>
            <a:off x="3492199" y="4684200"/>
            <a:ext cx="1165457" cy="1165457"/>
          </a:xfrm>
          <a:prstGeom prst="octagon">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4826774" y="1839855"/>
            <a:ext cx="1478290" cy="369332"/>
          </a:xfrm>
          <a:prstGeom prst="rect">
            <a:avLst/>
          </a:prstGeom>
          <a:noFill/>
        </p:spPr>
        <p:txBody>
          <a:bodyPr wrap="none" rtlCol="0">
            <a:spAutoFit/>
          </a:bodyPr>
          <a:lstStyle/>
          <a:p>
            <a:r>
              <a:rPr lang="en-US" altLang="ja-JP" b="1" dirty="0" smtClean="0">
                <a:solidFill>
                  <a:schemeClr val="tx2"/>
                </a:solidFill>
              </a:rPr>
              <a:t>Mass balance</a:t>
            </a:r>
            <a:endParaRPr kumimoji="1" lang="ja-JP" altLang="en-US" b="1" dirty="0">
              <a:solidFill>
                <a:schemeClr val="tx2"/>
              </a:solidFill>
            </a:endParaRPr>
          </a:p>
        </p:txBody>
      </p:sp>
      <p:graphicFrame>
        <p:nvGraphicFramePr>
          <p:cNvPr id="83" name="Object 14"/>
          <p:cNvGraphicFramePr>
            <a:graphicFrameLocks noChangeAspect="1"/>
          </p:cNvGraphicFramePr>
          <p:nvPr/>
        </p:nvGraphicFramePr>
        <p:xfrm>
          <a:off x="5922963" y="2199077"/>
          <a:ext cx="2873375" cy="895350"/>
        </p:xfrm>
        <a:graphic>
          <a:graphicData uri="http://schemas.openxmlformats.org/presentationml/2006/ole">
            <mc:AlternateContent xmlns:mc="http://schemas.openxmlformats.org/markup-compatibility/2006">
              <mc:Choice xmlns:v="urn:schemas-microsoft-com:vml" Requires="v">
                <p:oleObj spid="_x0000_s2130" name="数式" r:id="rId3" imgW="1384300" imgH="431800" progId="Equation.3">
                  <p:embed/>
                </p:oleObj>
              </mc:Choice>
              <mc:Fallback>
                <p:oleObj name="数式" r:id="rId3" imgW="1384300" imgH="431800" progId="Equation.3">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963" y="2199077"/>
                        <a:ext cx="2873375" cy="895350"/>
                      </a:xfrm>
                      <a:prstGeom prst="rect">
                        <a:avLst/>
                      </a:prstGeom>
                      <a:solidFill>
                        <a:srgbClr val="FFFF99"/>
                      </a:solidFill>
                    </p:spPr>
                  </p:pic>
                </p:oleObj>
              </mc:Fallback>
            </mc:AlternateContent>
          </a:graphicData>
        </a:graphic>
      </p:graphicFrame>
      <p:graphicFrame>
        <p:nvGraphicFramePr>
          <p:cNvPr id="84" name="Object 4"/>
          <p:cNvGraphicFramePr>
            <a:graphicFrameLocks noChangeAspect="1"/>
          </p:cNvGraphicFramePr>
          <p:nvPr/>
        </p:nvGraphicFramePr>
        <p:xfrm>
          <a:off x="5987752" y="3849688"/>
          <a:ext cx="1752600" cy="825500"/>
        </p:xfrm>
        <a:graphic>
          <a:graphicData uri="http://schemas.openxmlformats.org/presentationml/2006/ole">
            <mc:AlternateContent xmlns:mc="http://schemas.openxmlformats.org/markup-compatibility/2006">
              <mc:Choice xmlns:v="urn:schemas-microsoft-com:vml" Requires="v">
                <p:oleObj spid="_x0000_s2131" name="数式" r:id="rId5" imgW="914400" imgH="431800" progId="Equation.3">
                  <p:embed/>
                </p:oleObj>
              </mc:Choice>
              <mc:Fallback>
                <p:oleObj name="数式" r:id="rId5" imgW="914400" imgH="431800" progId="Equation.3">
                  <p:embed/>
                  <p:pic>
                    <p:nvPicPr>
                      <p:cNvPr id="0" name="Picture 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752" y="3849688"/>
                        <a:ext cx="1752600" cy="825500"/>
                      </a:xfrm>
                      <a:prstGeom prst="rect">
                        <a:avLst/>
                      </a:prstGeom>
                      <a:solidFill>
                        <a:srgbClr val="FFFF99"/>
                      </a:solidFill>
                    </p:spPr>
                  </p:pic>
                </p:oleObj>
              </mc:Fallback>
            </mc:AlternateContent>
          </a:graphicData>
        </a:graphic>
      </p:graphicFrame>
      <p:sp>
        <p:nvSpPr>
          <p:cNvPr id="85" name="テキスト ボックス 84"/>
          <p:cNvSpPr txBox="1"/>
          <p:nvPr/>
        </p:nvSpPr>
        <p:spPr>
          <a:xfrm>
            <a:off x="4899041" y="3311170"/>
            <a:ext cx="1545167" cy="369332"/>
          </a:xfrm>
          <a:prstGeom prst="rect">
            <a:avLst/>
          </a:prstGeom>
          <a:noFill/>
        </p:spPr>
        <p:txBody>
          <a:bodyPr wrap="none" rtlCol="0">
            <a:spAutoFit/>
          </a:bodyPr>
          <a:lstStyle/>
          <a:p>
            <a:r>
              <a:rPr lang="en-US" altLang="ja-JP" b="1" dirty="0" smtClean="0">
                <a:solidFill>
                  <a:schemeClr val="tx2"/>
                </a:solidFill>
              </a:rPr>
              <a:t>Manning Flow</a:t>
            </a:r>
            <a:endParaRPr kumimoji="1" lang="ja-JP" altLang="en-US" b="1" dirty="0">
              <a:solidFill>
                <a:schemeClr val="tx2"/>
              </a:solidFill>
            </a:endParaRPr>
          </a:p>
        </p:txBody>
      </p:sp>
      <p:graphicFrame>
        <p:nvGraphicFramePr>
          <p:cNvPr id="86" name="Object 6"/>
          <p:cNvGraphicFramePr>
            <a:graphicFrameLocks noChangeAspect="1"/>
          </p:cNvGraphicFramePr>
          <p:nvPr/>
        </p:nvGraphicFramePr>
        <p:xfrm>
          <a:off x="5318125" y="4823214"/>
          <a:ext cx="1427163" cy="679450"/>
        </p:xfrm>
        <a:graphic>
          <a:graphicData uri="http://schemas.openxmlformats.org/presentationml/2006/ole">
            <mc:AlternateContent xmlns:mc="http://schemas.openxmlformats.org/markup-compatibility/2006">
              <mc:Choice xmlns:v="urn:schemas-microsoft-com:vml" Requires="v">
                <p:oleObj spid="_x0000_s2132" name="数式" r:id="rId7" imgW="990170" imgH="469696" progId="Equation.3">
                  <p:embed/>
                </p:oleObj>
              </mc:Choice>
              <mc:Fallback>
                <p:oleObj name="数式" r:id="rId7" imgW="990170" imgH="469696" progId="Equation.3">
                  <p:embed/>
                  <p:pic>
                    <p:nvPicPr>
                      <p:cNvPr id="0" name="Picture 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125" y="4823214"/>
                        <a:ext cx="1427163"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 name="テキスト ボックス 86"/>
          <p:cNvSpPr txBox="1"/>
          <p:nvPr/>
        </p:nvSpPr>
        <p:spPr>
          <a:xfrm>
            <a:off x="6662635" y="4894776"/>
            <a:ext cx="2013821" cy="369332"/>
          </a:xfrm>
          <a:prstGeom prst="rect">
            <a:avLst/>
          </a:prstGeom>
          <a:noFill/>
        </p:spPr>
        <p:txBody>
          <a:bodyPr wrap="none" rtlCol="0">
            <a:spAutoFit/>
          </a:bodyPr>
          <a:lstStyle/>
          <a:p>
            <a:r>
              <a:rPr kumimoji="1" lang="en-US" altLang="ja-JP" dirty="0" smtClean="0">
                <a:solidFill>
                  <a:srgbClr val="FF0000"/>
                </a:solidFill>
              </a:rPr>
              <a:t>: Hydraulic gradient</a:t>
            </a:r>
            <a:endParaRPr kumimoji="1" lang="ja-JP" altLang="en-US" dirty="0">
              <a:solidFill>
                <a:srgbClr val="FF0000"/>
              </a:solidFill>
            </a:endParaRPr>
          </a:p>
        </p:txBody>
      </p:sp>
      <p:graphicFrame>
        <p:nvGraphicFramePr>
          <p:cNvPr id="88" name="Object 7"/>
          <p:cNvGraphicFramePr>
            <a:graphicFrameLocks noChangeAspect="1"/>
          </p:cNvGraphicFramePr>
          <p:nvPr/>
        </p:nvGraphicFramePr>
        <p:xfrm>
          <a:off x="6408403" y="5566692"/>
          <a:ext cx="295275" cy="382588"/>
        </p:xfrm>
        <a:graphic>
          <a:graphicData uri="http://schemas.openxmlformats.org/presentationml/2006/ole">
            <mc:AlternateContent xmlns:mc="http://schemas.openxmlformats.org/markup-compatibility/2006">
              <mc:Choice xmlns:v="urn:schemas-microsoft-com:vml" Requires="v">
                <p:oleObj spid="_x0000_s2133" name="数式" r:id="rId9" imgW="164885" imgH="215619" progId="Equation.3">
                  <p:embed/>
                </p:oleObj>
              </mc:Choice>
              <mc:Fallback>
                <p:oleObj name="数式" r:id="rId9" imgW="164885" imgH="215619" progId="Equation.3">
                  <p:embed/>
                  <p:pic>
                    <p:nvPicPr>
                      <p:cNvPr id="0" name="Picture 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8403" y="5566692"/>
                        <a:ext cx="295275"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 name="テキスト ボックス 88"/>
          <p:cNvSpPr txBox="1"/>
          <p:nvPr/>
        </p:nvSpPr>
        <p:spPr>
          <a:xfrm>
            <a:off x="6656801" y="5543418"/>
            <a:ext cx="2091663" cy="369332"/>
          </a:xfrm>
          <a:prstGeom prst="rect">
            <a:avLst/>
          </a:prstGeom>
          <a:noFill/>
        </p:spPr>
        <p:txBody>
          <a:bodyPr wrap="none" rtlCol="0">
            <a:spAutoFit/>
          </a:bodyPr>
          <a:lstStyle/>
          <a:p>
            <a:r>
              <a:rPr kumimoji="1" lang="en-US" altLang="ja-JP" dirty="0" smtClean="0"/>
              <a:t>: Roughness on river</a:t>
            </a:r>
            <a:endParaRPr kumimoji="1" lang="ja-JP" altLang="en-US" dirty="0"/>
          </a:p>
        </p:txBody>
      </p:sp>
      <p:sp>
        <p:nvSpPr>
          <p:cNvPr id="70" name="タイトル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en-US" altLang="ja-JP" dirty="0" smtClean="0"/>
              <a:t>Calculation at River Grid Cell</a:t>
            </a:r>
            <a:endParaRPr lang="ja-JP" altLang="en-US" dirty="0"/>
          </a:p>
        </p:txBody>
      </p:sp>
      <p:sp>
        <p:nvSpPr>
          <p:cNvPr id="69"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29491520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Manual Input 2"/>
          <p:cNvSpPr/>
          <p:nvPr/>
        </p:nvSpPr>
        <p:spPr>
          <a:xfrm>
            <a:off x="6858000" y="1"/>
            <a:ext cx="2286000" cy="836762"/>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1400" b="1" cap="all" spc="-50">
                <a:solidFill>
                  <a:schemeClr val="accent6">
                    <a:lumMod val="50000"/>
                  </a:schemeClr>
                </a:solidFill>
                <a:latin typeface="Times New Roman" panose="02020603050405020304" pitchFamily="18" charset="0"/>
                <a:cs typeface="Times New Roman" panose="02020603050405020304" pitchFamily="18" charset="0"/>
              </a:rPr>
              <a:t>WORK PLAN AND ACTIVITY CHART</a:t>
            </a:r>
            <a:endParaRPr lang="en-US" sz="1400" b="1" cap="all" spc="-5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Flowchart: Punched Tape 4"/>
          <p:cNvSpPr/>
          <p:nvPr/>
        </p:nvSpPr>
        <p:spPr>
          <a:xfrm>
            <a:off x="560717" y="172530"/>
            <a:ext cx="4692769" cy="67286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ea typeface="Calibri" panose="020F0502020204030204" pitchFamily="34" charset="0"/>
                <a:cs typeface="Mangal"/>
              </a:rPr>
              <a:t>Assessment of Land use and Land cover change</a:t>
            </a: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13644063"/>
              </p:ext>
            </p:extLst>
          </p:nvPr>
        </p:nvGraphicFramePr>
        <p:xfrm>
          <a:off x="585925" y="1112808"/>
          <a:ext cx="7415074" cy="4994067"/>
        </p:xfrm>
        <a:graphic>
          <a:graphicData uri="http://schemas.openxmlformats.org/drawingml/2006/table">
            <a:tbl>
              <a:tblPr firstRow="1" firstCol="1" bandRow="1"/>
              <a:tblGrid>
                <a:gridCol w="444905"/>
                <a:gridCol w="2662839"/>
                <a:gridCol w="355925"/>
                <a:gridCol w="355925"/>
                <a:gridCol w="355099"/>
                <a:gridCol w="355099"/>
                <a:gridCol w="355099"/>
                <a:gridCol w="355099"/>
                <a:gridCol w="355099"/>
                <a:gridCol w="355099"/>
                <a:gridCol w="355099"/>
                <a:gridCol w="369929"/>
                <a:gridCol w="369929"/>
                <a:gridCol w="369929"/>
              </a:tblGrid>
              <a:tr h="465956">
                <a:tc>
                  <a:txBody>
                    <a:bodyPr/>
                    <a:lstStyle/>
                    <a:p>
                      <a:pPr marL="0" marR="0" algn="l"/>
                      <a:r>
                        <a:rPr lang="en-US" sz="1400" b="1" dirty="0">
                          <a:solidFill>
                            <a:srgbClr val="4F81BD"/>
                          </a:solidFill>
                          <a:effectLst/>
                          <a:latin typeface="Book Antiqua" panose="02040602050305030304" pitchFamily="18" charset="0"/>
                          <a:ea typeface="Times New Roman" panose="02020603050405020304" pitchFamily="18" charset="0"/>
                          <a:cs typeface="Mangal"/>
                        </a:rPr>
                        <a:t>Sl. No</a:t>
                      </a:r>
                      <a:endParaRPr lang="en-US" sz="14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r>
                        <a:rPr lang="en-US" sz="1400" b="1" dirty="0">
                          <a:solidFill>
                            <a:srgbClr val="4F81BD"/>
                          </a:solidFill>
                          <a:effectLst/>
                          <a:latin typeface="Book Antiqua" panose="02040602050305030304" pitchFamily="18" charset="0"/>
                          <a:ea typeface="Times New Roman" panose="02020603050405020304" pitchFamily="18" charset="0"/>
                          <a:cs typeface="Mangal"/>
                        </a:rPr>
                        <a:t>Activity</a:t>
                      </a:r>
                      <a:endParaRPr lang="en-US" sz="14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1</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2</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3</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4</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5</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6</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7</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8</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9</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10</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11</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Q</a:t>
                      </a:r>
                    </a:p>
                    <a:p>
                      <a:pPr marL="0" marR="0" algn="l" defTabSz="914400" rtl="0" eaLnBrk="1" latinLnBrk="0" hangingPunct="1"/>
                      <a:r>
                        <a:rPr lang="en-US" sz="1400" b="1" kern="1200" dirty="0" smtClean="0">
                          <a:solidFill>
                            <a:srgbClr val="4F81BD"/>
                          </a:solidFill>
                          <a:effectLst/>
                          <a:latin typeface="Book Antiqua" panose="02040602050305030304" pitchFamily="18" charset="0"/>
                          <a:ea typeface="Times New Roman" panose="02020603050405020304" pitchFamily="18" charset="0"/>
                          <a:cs typeface="Mangal"/>
                        </a:rPr>
                        <a:t>12</a:t>
                      </a:r>
                      <a:endParaRPr lang="en-US" sz="14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202">
                <a:tc>
                  <a:txBody>
                    <a:bodyPr/>
                    <a:lstStyle/>
                    <a:p>
                      <a:pPr marL="0" marR="0" algn="l"/>
                      <a:r>
                        <a:rPr lang="en-US" sz="1300" b="1">
                          <a:solidFill>
                            <a:srgbClr val="4F81BD"/>
                          </a:solidFill>
                          <a:effectLst/>
                          <a:latin typeface="Book Antiqua" panose="02040602050305030304" pitchFamily="18" charset="0"/>
                          <a:ea typeface="Times New Roman" panose="02020603050405020304" pitchFamily="18" charset="0"/>
                          <a:cs typeface="Mangal"/>
                        </a:rPr>
                        <a:t>1</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300" b="1" dirty="0">
                          <a:solidFill>
                            <a:srgbClr val="4F81BD"/>
                          </a:solidFill>
                          <a:effectLst/>
                          <a:latin typeface="Book Antiqua" panose="02040602050305030304" pitchFamily="18" charset="0"/>
                          <a:ea typeface="Times New Roman" panose="02020603050405020304" pitchFamily="18" charset="0"/>
                          <a:cs typeface="Mangal"/>
                        </a:rPr>
                        <a:t>Collection data including procurement of Satellite data</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13">
                <a:tc>
                  <a:txBody>
                    <a:bodyPr/>
                    <a:lstStyle/>
                    <a:p>
                      <a:pPr marL="0" marR="0" algn="l"/>
                      <a:r>
                        <a:rPr lang="en-US" sz="1300" b="1">
                          <a:solidFill>
                            <a:srgbClr val="4F81BD"/>
                          </a:solidFill>
                          <a:effectLst/>
                          <a:latin typeface="Book Antiqua" panose="02040602050305030304" pitchFamily="18" charset="0"/>
                          <a:ea typeface="Times New Roman" panose="02020603050405020304" pitchFamily="18" charset="0"/>
                          <a:cs typeface="Mangal"/>
                        </a:rPr>
                        <a:t>2</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300" b="1" dirty="0">
                          <a:solidFill>
                            <a:srgbClr val="4F81BD"/>
                          </a:solidFill>
                          <a:effectLst/>
                          <a:latin typeface="Book Antiqua" panose="02040602050305030304" pitchFamily="18" charset="0"/>
                          <a:ea typeface="Times New Roman" panose="02020603050405020304" pitchFamily="18" charset="0"/>
                          <a:cs typeface="Mangal"/>
                        </a:rPr>
                        <a:t>Pre-processing and analysis of relevant </a:t>
                      </a:r>
                      <a:r>
                        <a:rPr lang="en-US" sz="1300" b="1" dirty="0" smtClean="0">
                          <a:solidFill>
                            <a:srgbClr val="4F81BD"/>
                          </a:solidFill>
                          <a:effectLst/>
                          <a:latin typeface="Book Antiqua" panose="02040602050305030304" pitchFamily="18" charset="0"/>
                          <a:ea typeface="Times New Roman" panose="02020603050405020304" pitchFamily="18" charset="0"/>
                          <a:cs typeface="Mangal"/>
                        </a:rPr>
                        <a:t>hydro-meteorological </a:t>
                      </a:r>
                      <a:r>
                        <a:rPr lang="en-US" sz="1300" b="1" dirty="0">
                          <a:solidFill>
                            <a:srgbClr val="4F81BD"/>
                          </a:solidFill>
                          <a:effectLst/>
                          <a:latin typeface="Book Antiqua" panose="02040602050305030304" pitchFamily="18" charset="0"/>
                          <a:ea typeface="Times New Roman" panose="02020603050405020304" pitchFamily="18" charset="0"/>
                          <a:cs typeface="Mangal"/>
                        </a:rPr>
                        <a:t>data, Satellite Data &amp; Digital database Generation</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14287">
                <a:tc>
                  <a:txBody>
                    <a:bodyPr/>
                    <a:lstStyle/>
                    <a:p>
                      <a:pPr marL="0" marR="0" algn="l"/>
                      <a:r>
                        <a:rPr lang="en-US" sz="1300" b="1">
                          <a:solidFill>
                            <a:srgbClr val="4F81BD"/>
                          </a:solidFill>
                          <a:effectLst/>
                          <a:latin typeface="Book Antiqua" panose="02040602050305030304" pitchFamily="18" charset="0"/>
                          <a:ea typeface="Times New Roman" panose="02020603050405020304" pitchFamily="18" charset="0"/>
                          <a:cs typeface="Mangal"/>
                        </a:rPr>
                        <a:t>3.</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300" b="1" dirty="0">
                          <a:solidFill>
                            <a:srgbClr val="4F81BD"/>
                          </a:solidFill>
                          <a:effectLst/>
                          <a:latin typeface="Book Antiqua" panose="02040602050305030304" pitchFamily="18" charset="0"/>
                          <a:ea typeface="Times New Roman" panose="02020603050405020304" pitchFamily="18" charset="0"/>
                          <a:cs typeface="Mangal"/>
                        </a:rPr>
                        <a:t>Satellite Data Analysis and Classification of Landuse &amp; Landcover</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4287">
                <a:tc>
                  <a:txBody>
                    <a:bodyPr/>
                    <a:lstStyle/>
                    <a:p>
                      <a:pPr marL="0" marR="0" algn="l"/>
                      <a:r>
                        <a:rPr lang="en-US" sz="1300" b="1">
                          <a:solidFill>
                            <a:srgbClr val="4F81BD"/>
                          </a:solidFill>
                          <a:effectLst/>
                          <a:latin typeface="Book Antiqua" panose="02040602050305030304" pitchFamily="18" charset="0"/>
                          <a:ea typeface="Times New Roman" panose="02020603050405020304" pitchFamily="18" charset="0"/>
                          <a:cs typeface="Mangal"/>
                        </a:rPr>
                        <a:t>4.</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300" b="1" dirty="0">
                          <a:solidFill>
                            <a:srgbClr val="4F81BD"/>
                          </a:solidFill>
                          <a:effectLst/>
                          <a:latin typeface="Book Antiqua" panose="02040602050305030304" pitchFamily="18" charset="0"/>
                          <a:ea typeface="Times New Roman" panose="02020603050405020304" pitchFamily="18" charset="0"/>
                          <a:cs typeface="Mangal"/>
                        </a:rPr>
                        <a:t>Assessment of Landuse &amp; Landcover Change and Validations</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42394">
                <a:tc>
                  <a:txBody>
                    <a:bodyPr/>
                    <a:lstStyle/>
                    <a:p>
                      <a:pPr marL="0" marR="0" algn="l"/>
                      <a:r>
                        <a:rPr lang="en-US" sz="1300" b="1">
                          <a:solidFill>
                            <a:srgbClr val="4F81BD"/>
                          </a:solidFill>
                          <a:effectLst/>
                          <a:latin typeface="Book Antiqua" panose="02040602050305030304" pitchFamily="18" charset="0"/>
                          <a:ea typeface="Times New Roman" panose="02020603050405020304" pitchFamily="18" charset="0"/>
                          <a:cs typeface="Mangal"/>
                        </a:rPr>
                        <a:t>5</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300" b="1" dirty="0">
                          <a:solidFill>
                            <a:srgbClr val="4F81BD"/>
                          </a:solidFill>
                          <a:effectLst/>
                          <a:latin typeface="Book Antiqua" panose="02040602050305030304" pitchFamily="18" charset="0"/>
                          <a:ea typeface="Times New Roman" panose="02020603050405020304" pitchFamily="18" charset="0"/>
                          <a:cs typeface="Mangal"/>
                        </a:rPr>
                        <a:t>Correlations of Landuse &amp; Landcover Change with Meteorological Drought events.</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14287">
                <a:tc>
                  <a:txBody>
                    <a:bodyPr/>
                    <a:lstStyle/>
                    <a:p>
                      <a:pPr marL="0" marR="0" algn="l"/>
                      <a:r>
                        <a:rPr lang="en-US" sz="1300" b="1">
                          <a:solidFill>
                            <a:srgbClr val="4F81BD"/>
                          </a:solidFill>
                          <a:effectLst/>
                          <a:latin typeface="Book Antiqua" panose="02040602050305030304" pitchFamily="18" charset="0"/>
                          <a:ea typeface="Times New Roman" panose="02020603050405020304" pitchFamily="18" charset="0"/>
                          <a:cs typeface="Mangal"/>
                        </a:rPr>
                        <a:t>6</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300" b="1" dirty="0">
                          <a:solidFill>
                            <a:srgbClr val="4F81BD"/>
                          </a:solidFill>
                          <a:effectLst/>
                          <a:latin typeface="Book Antiqua" panose="02040602050305030304" pitchFamily="18" charset="0"/>
                          <a:ea typeface="Times New Roman" panose="02020603050405020304" pitchFamily="18" charset="0"/>
                          <a:cs typeface="Mangal"/>
                        </a:rPr>
                        <a:t>Preparation of drought vulnerability and flood inundation maps.</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9524">
                <a:tc>
                  <a:txBody>
                    <a:bodyPr/>
                    <a:lstStyle/>
                    <a:p>
                      <a:pPr marL="0" marR="0" algn="l"/>
                      <a:r>
                        <a:rPr lang="en-US" sz="1300" b="1">
                          <a:solidFill>
                            <a:srgbClr val="4F81BD"/>
                          </a:solidFill>
                          <a:effectLst/>
                          <a:latin typeface="Book Antiqua" panose="02040602050305030304" pitchFamily="18" charset="0"/>
                          <a:ea typeface="Times New Roman" panose="02020603050405020304" pitchFamily="18" charset="0"/>
                          <a:cs typeface="Mangal"/>
                        </a:rPr>
                        <a:t>7</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300" b="1" dirty="0">
                          <a:solidFill>
                            <a:srgbClr val="4F81BD"/>
                          </a:solidFill>
                          <a:effectLst/>
                          <a:latin typeface="Book Antiqua" panose="02040602050305030304" pitchFamily="18" charset="0"/>
                          <a:ea typeface="Times New Roman" panose="02020603050405020304" pitchFamily="18" charset="0"/>
                          <a:cs typeface="Mangal"/>
                        </a:rPr>
                        <a:t>Ground </a:t>
                      </a:r>
                      <a:r>
                        <a:rPr lang="en-US" sz="1300" b="1" dirty="0" err="1">
                          <a:solidFill>
                            <a:srgbClr val="4F81BD"/>
                          </a:solidFill>
                          <a:effectLst/>
                          <a:latin typeface="Book Antiqua" panose="02040602050305030304" pitchFamily="18" charset="0"/>
                          <a:ea typeface="Times New Roman" panose="02020603050405020304" pitchFamily="18" charset="0"/>
                          <a:cs typeface="Mangal"/>
                        </a:rPr>
                        <a:t>truething</a:t>
                      </a:r>
                      <a:r>
                        <a:rPr lang="en-US" sz="1300" b="1" dirty="0">
                          <a:solidFill>
                            <a:srgbClr val="4F81BD"/>
                          </a:solidFill>
                          <a:effectLst/>
                          <a:latin typeface="Book Antiqua" panose="02040602050305030304" pitchFamily="18" charset="0"/>
                          <a:ea typeface="Times New Roman" panose="02020603050405020304" pitchFamily="18" charset="0"/>
                          <a:cs typeface="Mangal"/>
                        </a:rPr>
                        <a:t> Verification of results</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r>
              <a:tr h="292517">
                <a:tc>
                  <a:txBody>
                    <a:bodyPr/>
                    <a:lstStyle/>
                    <a:p>
                      <a:pPr marL="0" marR="0" algn="l"/>
                      <a:r>
                        <a:rPr lang="en-US" sz="1300" b="1">
                          <a:solidFill>
                            <a:srgbClr val="4F81BD"/>
                          </a:solidFill>
                          <a:effectLst/>
                          <a:latin typeface="Book Antiqua" panose="02040602050305030304" pitchFamily="18" charset="0"/>
                          <a:ea typeface="Times New Roman" panose="02020603050405020304" pitchFamily="18" charset="0"/>
                          <a:cs typeface="Mangal"/>
                        </a:rPr>
                        <a:t>8</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300" b="1" dirty="0">
                          <a:solidFill>
                            <a:srgbClr val="4F81BD"/>
                          </a:solidFill>
                          <a:effectLst/>
                          <a:latin typeface="Book Antiqua" panose="02040602050305030304" pitchFamily="18" charset="0"/>
                          <a:ea typeface="Times New Roman" panose="02020603050405020304" pitchFamily="18" charset="0"/>
                          <a:cs typeface="Mangal"/>
                        </a:rPr>
                        <a:t>Report preparation </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5351" marR="65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r>
            </a:tbl>
          </a:graphicData>
        </a:graphic>
      </p:graphicFrame>
      <p:sp>
        <p:nvSpPr>
          <p:cNvPr id="8"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2303144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53329609"/>
              </p:ext>
            </p:extLst>
          </p:nvPr>
        </p:nvGraphicFramePr>
        <p:xfrm>
          <a:off x="224288" y="261524"/>
          <a:ext cx="5372098" cy="2621280"/>
        </p:xfrm>
        <a:graphic>
          <a:graphicData uri="http://schemas.openxmlformats.org/drawingml/2006/table">
            <a:tbl>
              <a:tblPr firstRow="1" firstCol="1" bandRow="1"/>
              <a:tblGrid>
                <a:gridCol w="412330"/>
                <a:gridCol w="1675566"/>
                <a:gridCol w="270862"/>
                <a:gridCol w="270862"/>
                <a:gridCol w="270862"/>
                <a:gridCol w="270862"/>
                <a:gridCol w="270862"/>
                <a:gridCol w="270862"/>
                <a:gridCol w="270862"/>
                <a:gridCol w="270862"/>
                <a:gridCol w="270862"/>
                <a:gridCol w="282148"/>
                <a:gridCol w="282148"/>
                <a:gridCol w="282148"/>
              </a:tblGrid>
              <a:tr h="0">
                <a:tc>
                  <a:txBody>
                    <a:bodyPr/>
                    <a:lstStyle/>
                    <a:p>
                      <a:pPr marL="0" marR="0" algn="l" defTabSz="914400" rtl="0" eaLnBrk="1" latinLnBrk="0" hangingPunct="1">
                        <a:spcBef>
                          <a:spcPts val="0"/>
                        </a:spcBef>
                        <a:spcAft>
                          <a:spcPts val="0"/>
                        </a:spcAft>
                      </a:pPr>
                      <a:r>
                        <a:rPr lang="en-US" sz="1300" b="1" kern="1200" dirty="0" err="1">
                          <a:solidFill>
                            <a:srgbClr val="4F81BD"/>
                          </a:solidFill>
                          <a:effectLst/>
                          <a:latin typeface="Book Antiqua" panose="02040602050305030304" pitchFamily="18" charset="0"/>
                          <a:ea typeface="Times New Roman" panose="02020603050405020304" pitchFamily="18" charset="0"/>
                          <a:cs typeface="Mangal"/>
                        </a:rPr>
                        <a:t>Sl.No</a:t>
                      </a:r>
                      <a:endParaRPr lang="en-US" sz="13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300" b="1" kern="1200" dirty="0">
                          <a:solidFill>
                            <a:srgbClr val="4F81BD"/>
                          </a:solidFill>
                          <a:effectLst/>
                          <a:latin typeface="Book Antiqua" panose="02040602050305030304" pitchFamily="18" charset="0"/>
                          <a:ea typeface="Times New Roman" panose="02020603050405020304" pitchFamily="18" charset="0"/>
                          <a:cs typeface="Mangal"/>
                        </a:rPr>
                        <a:t>Activity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dirty="0">
                          <a:solidFill>
                            <a:srgbClr val="4F81BD"/>
                          </a:solidFill>
                          <a:effectLst/>
                          <a:latin typeface="Book Antiqua" panose="02040602050305030304" pitchFamily="18" charset="0"/>
                          <a:ea typeface="Times New Roman" panose="02020603050405020304" pitchFamily="18" charset="0"/>
                          <a:cs typeface="Mangal"/>
                        </a:rPr>
                        <a:t>Q1</a:t>
                      </a:r>
                      <a:endParaRPr lang="en-US" sz="1200" b="1" dirty="0">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Q2</a:t>
                      </a:r>
                      <a:endParaRPr lang="en-US" sz="12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dirty="0">
                          <a:solidFill>
                            <a:srgbClr val="4F81BD"/>
                          </a:solidFill>
                          <a:effectLst/>
                          <a:latin typeface="Book Antiqua" panose="02040602050305030304" pitchFamily="18" charset="0"/>
                          <a:ea typeface="Times New Roman" panose="02020603050405020304" pitchFamily="18" charset="0"/>
                          <a:cs typeface="Mangal"/>
                        </a:rPr>
                        <a:t>Q3</a:t>
                      </a:r>
                      <a:endParaRPr lang="en-US" sz="1200" b="1" dirty="0">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dirty="0">
                          <a:solidFill>
                            <a:srgbClr val="4F81BD"/>
                          </a:solidFill>
                          <a:effectLst/>
                          <a:latin typeface="Book Antiqua" panose="02040602050305030304" pitchFamily="18" charset="0"/>
                          <a:ea typeface="Times New Roman" panose="02020603050405020304" pitchFamily="18" charset="0"/>
                          <a:cs typeface="Mangal"/>
                        </a:rPr>
                        <a:t>Q4</a:t>
                      </a:r>
                      <a:endParaRPr lang="en-US" sz="1200" b="1" dirty="0">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Q5</a:t>
                      </a:r>
                      <a:endParaRPr lang="en-US" sz="12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Q6</a:t>
                      </a:r>
                      <a:endParaRPr lang="en-US" sz="12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Q7</a:t>
                      </a:r>
                      <a:endParaRPr lang="en-US" sz="12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Q8</a:t>
                      </a:r>
                      <a:endParaRPr lang="en-US" sz="12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Q9</a:t>
                      </a:r>
                      <a:endParaRPr lang="en-US" sz="12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Q10</a:t>
                      </a:r>
                      <a:endParaRPr lang="en-US" sz="12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Q11</a:t>
                      </a:r>
                      <a:endParaRPr lang="en-US" sz="12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dirty="0">
                          <a:solidFill>
                            <a:srgbClr val="4F81BD"/>
                          </a:solidFill>
                          <a:effectLst/>
                          <a:latin typeface="Book Antiqua" panose="02040602050305030304" pitchFamily="18" charset="0"/>
                          <a:ea typeface="Times New Roman" panose="02020603050405020304" pitchFamily="18" charset="0"/>
                          <a:cs typeface="Mangal"/>
                        </a:rPr>
                        <a:t>Q12</a:t>
                      </a:r>
                      <a:endParaRPr lang="en-US" sz="1200" b="1" dirty="0">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Rainfall Data Collection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l" defTabSz="914400" rtl="0" eaLnBrk="1" latinLnBrk="0" hangingPunct="1">
                        <a:spcBef>
                          <a:spcPts val="0"/>
                        </a:spcBef>
                        <a:spcAft>
                          <a:spcPts val="0"/>
                        </a:spcAft>
                      </a:pPr>
                      <a:r>
                        <a:rPr lang="en-US" sz="1200" b="1" kern="1200">
                          <a:solidFill>
                            <a:srgbClr val="4F81BD"/>
                          </a:solidFill>
                          <a:effectLst/>
                          <a:latin typeface="Book Antiqua" panose="02040602050305030304" pitchFamily="18" charset="0"/>
                          <a:ea typeface="Times New Roman" panose="02020603050405020304" pitchFamily="18" charset="0"/>
                          <a:cs typeface="Mangal"/>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Downloading of Satellite Rainfall Data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l" defTabSz="914400" rtl="0" eaLnBrk="1" latinLnBrk="0" hangingPunct="1">
                        <a:spcBef>
                          <a:spcPts val="0"/>
                        </a:spcBef>
                        <a:spcAft>
                          <a:spcPts val="0"/>
                        </a:spcAft>
                      </a:pPr>
                      <a:r>
                        <a:rPr lang="en-US" sz="1200" b="1" kern="1200">
                          <a:solidFill>
                            <a:srgbClr val="4F81BD"/>
                          </a:solidFill>
                          <a:effectLst/>
                          <a:latin typeface="Book Antiqua" panose="02040602050305030304" pitchFamily="18" charset="0"/>
                          <a:ea typeface="Times New Roman" panose="02020603050405020304" pitchFamily="18" charset="0"/>
                          <a:cs typeface="Mangal"/>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Standard Precipitation Index and Rainfall Anomaly Calculations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l" defTabSz="914400" rtl="0" eaLnBrk="1" latinLnBrk="0" hangingPunct="1">
                        <a:spcBef>
                          <a:spcPts val="0"/>
                        </a:spcBef>
                        <a:spcAft>
                          <a:spcPts val="0"/>
                        </a:spcAft>
                      </a:pPr>
                      <a:r>
                        <a:rPr lang="en-US" sz="1200" b="1" kern="1200">
                          <a:solidFill>
                            <a:srgbClr val="4F81BD"/>
                          </a:solidFill>
                          <a:effectLst/>
                          <a:latin typeface="Book Antiqua" panose="02040602050305030304" pitchFamily="18" charset="0"/>
                          <a:ea typeface="Times New Roman" panose="02020603050405020304" pitchFamily="18" charset="0"/>
                          <a:cs typeface="Mangal"/>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Statistical Correlation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l" defTabSz="914400" rtl="0" eaLnBrk="1" latinLnBrk="0" hangingPunct="1">
                        <a:spcBef>
                          <a:spcPts val="0"/>
                        </a:spcBef>
                        <a:spcAft>
                          <a:spcPts val="0"/>
                        </a:spcAft>
                      </a:pPr>
                      <a:r>
                        <a:rPr lang="en-US" sz="1200" b="1" kern="1200">
                          <a:solidFill>
                            <a:srgbClr val="4F81BD"/>
                          </a:solidFill>
                          <a:effectLst/>
                          <a:latin typeface="Book Antiqua" panose="02040602050305030304" pitchFamily="18" charset="0"/>
                          <a:ea typeface="Times New Roman" panose="02020603050405020304" pitchFamily="18" charset="0"/>
                          <a:cs typeface="Mangal"/>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Report Writing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51304268"/>
              </p:ext>
            </p:extLst>
          </p:nvPr>
        </p:nvGraphicFramePr>
        <p:xfrm>
          <a:off x="3253893" y="3286414"/>
          <a:ext cx="5372103" cy="2788920"/>
        </p:xfrm>
        <a:graphic>
          <a:graphicData uri="http://schemas.openxmlformats.org/drawingml/2006/table">
            <a:tbl>
              <a:tblPr firstRow="1" firstCol="1" bandRow="1"/>
              <a:tblGrid>
                <a:gridCol w="412333"/>
                <a:gridCol w="1799708"/>
                <a:gridCol w="252805"/>
                <a:gridCol w="252805"/>
                <a:gridCol w="252805"/>
                <a:gridCol w="252805"/>
                <a:gridCol w="252805"/>
                <a:gridCol w="252805"/>
                <a:gridCol w="252805"/>
                <a:gridCol w="252805"/>
                <a:gridCol w="252805"/>
                <a:gridCol w="294939"/>
                <a:gridCol w="294939"/>
                <a:gridCol w="294939"/>
              </a:tblGrid>
              <a:tr h="0">
                <a:tc>
                  <a:txBody>
                    <a:bodyPr/>
                    <a:lstStyle/>
                    <a:p>
                      <a:pPr marL="0" marR="0" algn="l" defTabSz="914400" rtl="0" eaLnBrk="1" latinLnBrk="0" hangingPunct="1">
                        <a:spcBef>
                          <a:spcPts val="0"/>
                        </a:spcBef>
                        <a:spcAft>
                          <a:spcPts val="0"/>
                        </a:spcAft>
                      </a:pPr>
                      <a:r>
                        <a:rPr lang="en-US" sz="1300" b="1" kern="1200" dirty="0" err="1">
                          <a:solidFill>
                            <a:srgbClr val="4F81BD"/>
                          </a:solidFill>
                          <a:effectLst/>
                          <a:latin typeface="Book Antiqua" panose="02040602050305030304" pitchFamily="18" charset="0"/>
                          <a:ea typeface="Times New Roman" panose="02020603050405020304" pitchFamily="18" charset="0"/>
                          <a:cs typeface="Mangal"/>
                        </a:rPr>
                        <a:t>Sl.No</a:t>
                      </a:r>
                      <a:endParaRPr lang="en-US" sz="1300" b="1" kern="1200" dirty="0">
                        <a:solidFill>
                          <a:srgbClr val="4F81BD"/>
                        </a:solidFill>
                        <a:effectLst/>
                        <a:latin typeface="Book Antiqua" panose="02040602050305030304" pitchFamily="18"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300" b="1" kern="1200" dirty="0">
                          <a:solidFill>
                            <a:srgbClr val="4F81BD"/>
                          </a:solidFill>
                          <a:effectLst/>
                          <a:latin typeface="Book Antiqua" panose="02040602050305030304" pitchFamily="18" charset="0"/>
                          <a:ea typeface="Times New Roman" panose="02020603050405020304" pitchFamily="18" charset="0"/>
                          <a:cs typeface="Mangal"/>
                        </a:rPr>
                        <a:t>Activity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dirty="0">
                          <a:solidFill>
                            <a:srgbClr val="4F81BD"/>
                          </a:solidFill>
                          <a:effectLst/>
                          <a:latin typeface="Book Antiqua" panose="02040602050305030304" pitchFamily="18" charset="0"/>
                          <a:ea typeface="Times New Roman" panose="02020603050405020304" pitchFamily="18" charset="0"/>
                          <a:cs typeface="Mangal"/>
                        </a:rPr>
                        <a:t>Q1</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Q2</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Q3</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Q4</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Q5</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Q6</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Q7</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Q8</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Q9</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Q10</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a:solidFill>
                            <a:srgbClr val="4F81BD"/>
                          </a:solidFill>
                          <a:effectLst/>
                          <a:latin typeface="Book Antiqua" panose="02040602050305030304" pitchFamily="18" charset="0"/>
                          <a:ea typeface="Times New Roman" panose="02020603050405020304" pitchFamily="18" charset="0"/>
                          <a:cs typeface="Mangal"/>
                        </a:rPr>
                        <a:t>Q11</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100" b="1" dirty="0">
                          <a:solidFill>
                            <a:srgbClr val="4F81BD"/>
                          </a:solidFill>
                          <a:effectLst/>
                          <a:latin typeface="Book Antiqua" panose="02040602050305030304" pitchFamily="18" charset="0"/>
                          <a:ea typeface="Times New Roman" panose="02020603050405020304" pitchFamily="18" charset="0"/>
                          <a:cs typeface="Mangal"/>
                        </a:rPr>
                        <a:t>Q12</a:t>
                      </a:r>
                      <a:endParaRPr lang="en-US" sz="1300" b="1" dirty="0">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Procurement of Automatic Rainfall &amp; Discharge Instruments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defTabSz="914400" rtl="0" eaLnBrk="1" latinLnBrk="0" hangingPunct="1">
                        <a:spcBef>
                          <a:spcPts val="0"/>
                        </a:spcBef>
                        <a:spcAft>
                          <a:spcPts val="0"/>
                        </a:spcAft>
                      </a:pPr>
                      <a:r>
                        <a:rPr lang="en-US" sz="1200" b="1" kern="1200">
                          <a:solidFill>
                            <a:srgbClr val="4F81BD"/>
                          </a:solidFill>
                          <a:effectLst/>
                          <a:latin typeface="Book Antiqua" panose="02040602050305030304" pitchFamily="18" charset="0"/>
                          <a:ea typeface="Times New Roman" panose="02020603050405020304" pitchFamily="18" charset="0"/>
                          <a:cs typeface="Mangal"/>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Field visit for Feasibility and site suitability, Installation &amp; Maintenance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l" defTabSz="914400" rtl="0" eaLnBrk="1" latinLnBrk="0" hangingPunct="1">
                        <a:spcBef>
                          <a:spcPts val="0"/>
                        </a:spcBef>
                        <a:spcAft>
                          <a:spcPts val="0"/>
                        </a:spcAft>
                      </a:pPr>
                      <a:r>
                        <a:rPr lang="en-US" sz="1200" b="1" kern="1200">
                          <a:solidFill>
                            <a:srgbClr val="4F81BD"/>
                          </a:solidFill>
                          <a:effectLst/>
                          <a:latin typeface="Book Antiqua" panose="02040602050305030304" pitchFamily="18" charset="0"/>
                          <a:ea typeface="Times New Roman" panose="02020603050405020304" pitchFamily="18" charset="0"/>
                          <a:cs typeface="Mangal"/>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Derivation of Model parameters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defTabSz="914400" rtl="0" eaLnBrk="1" latinLnBrk="0" hangingPunct="1">
                        <a:spcBef>
                          <a:spcPts val="0"/>
                        </a:spcBef>
                        <a:spcAft>
                          <a:spcPts val="0"/>
                        </a:spcAft>
                      </a:pPr>
                      <a:r>
                        <a:rPr lang="en-US" sz="1200" b="1" kern="1200">
                          <a:solidFill>
                            <a:srgbClr val="4F81BD"/>
                          </a:solidFill>
                          <a:effectLst/>
                          <a:latin typeface="Book Antiqua" panose="02040602050305030304" pitchFamily="18" charset="0"/>
                          <a:ea typeface="Times New Roman" panose="02020603050405020304" pitchFamily="18" charset="0"/>
                          <a:cs typeface="Mangal"/>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RRI Modelling for Flood Inundation assessment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defTabSz="914400" rtl="0" eaLnBrk="1" latinLnBrk="0" hangingPunct="1">
                        <a:spcBef>
                          <a:spcPts val="0"/>
                        </a:spcBef>
                        <a:spcAft>
                          <a:spcPts val="0"/>
                        </a:spcAft>
                      </a:pPr>
                      <a:r>
                        <a:rPr lang="en-US" sz="1200" b="1" kern="1200">
                          <a:solidFill>
                            <a:srgbClr val="4F81BD"/>
                          </a:solidFill>
                          <a:effectLst/>
                          <a:latin typeface="Book Antiqua" panose="02040602050305030304" pitchFamily="18" charset="0"/>
                          <a:ea typeface="Times New Roman" panose="02020603050405020304" pitchFamily="18" charset="0"/>
                          <a:cs typeface="Mangal"/>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1" kern="1200" dirty="0">
                          <a:solidFill>
                            <a:srgbClr val="4F81BD"/>
                          </a:solidFill>
                          <a:effectLst/>
                          <a:latin typeface="Book Antiqua" panose="02040602050305030304" pitchFamily="18" charset="0"/>
                          <a:ea typeface="Times New Roman" panose="02020603050405020304" pitchFamily="18" charset="0"/>
                          <a:cs typeface="Mangal"/>
                        </a:rPr>
                        <a:t>Report Writing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300" b="1">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r>
                        <a:rPr lang="en-US" sz="1300" b="1" dirty="0">
                          <a:solidFill>
                            <a:srgbClr val="4F81BD"/>
                          </a:solidFill>
                          <a:effectLst/>
                          <a:latin typeface="Arial" panose="020B0604020202020204" pitchFamily="34" charset="0"/>
                          <a:ea typeface="Times New Roman" panose="02020603050405020304" pitchFamily="18" charset="0"/>
                          <a:cs typeface="Mang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bl>
          </a:graphicData>
        </a:graphic>
      </p:graphicFrame>
      <p:sp>
        <p:nvSpPr>
          <p:cNvPr id="8" name="Left Arrow 7"/>
          <p:cNvSpPr/>
          <p:nvPr/>
        </p:nvSpPr>
        <p:spPr>
          <a:xfrm>
            <a:off x="5641675" y="1112808"/>
            <a:ext cx="3502325" cy="9920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ea typeface="Calibri" panose="020F0502020204030204" pitchFamily="34" charset="0"/>
                <a:cs typeface="Mangal"/>
              </a:rPr>
              <a:t>Identification of high drought risk areas in Garo Hills</a:t>
            </a:r>
          </a:p>
        </p:txBody>
      </p:sp>
      <p:sp>
        <p:nvSpPr>
          <p:cNvPr id="9" name="Right Arrow 8"/>
          <p:cNvSpPr/>
          <p:nvPr/>
        </p:nvSpPr>
        <p:spPr>
          <a:xfrm>
            <a:off x="0" y="4209690"/>
            <a:ext cx="3140015" cy="101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Mapping of Flood Inundated areas in Garo Hills</a:t>
            </a:r>
          </a:p>
        </p:txBody>
      </p:sp>
      <p:sp>
        <p:nvSpPr>
          <p:cNvPr id="10" name="Flowchart: Manual Input 9"/>
          <p:cNvSpPr/>
          <p:nvPr/>
        </p:nvSpPr>
        <p:spPr>
          <a:xfrm>
            <a:off x="6858000" y="1"/>
            <a:ext cx="2286000" cy="836762"/>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1400" b="1" cap="all" spc="-50">
                <a:solidFill>
                  <a:schemeClr val="accent6">
                    <a:lumMod val="50000"/>
                  </a:schemeClr>
                </a:solidFill>
                <a:latin typeface="Times New Roman" panose="02020603050405020304" pitchFamily="18" charset="0"/>
                <a:cs typeface="Times New Roman" panose="02020603050405020304" pitchFamily="18" charset="0"/>
              </a:rPr>
              <a:t>WORK PLAN AND ACTIVITY CHART</a:t>
            </a:r>
            <a:endParaRPr lang="en-US" sz="1400" b="1" cap="all" spc="-5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890080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p:cNvSpPr/>
          <p:nvPr/>
        </p:nvSpPr>
        <p:spPr>
          <a:xfrm>
            <a:off x="6858000" y="1"/>
            <a:ext cx="2286000" cy="836762"/>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1400" b="1" cap="all" spc="-50" dirty="0">
                <a:solidFill>
                  <a:schemeClr val="accent6">
                    <a:lumMod val="50000"/>
                  </a:schemeClr>
                </a:solidFill>
                <a:latin typeface="Times New Roman" panose="02020603050405020304" pitchFamily="18" charset="0"/>
                <a:cs typeface="Times New Roman" panose="02020603050405020304" pitchFamily="18" charset="0"/>
              </a:rPr>
              <a:t>Total Cost of Project &amp; Head-wise Abstract</a:t>
            </a:r>
          </a:p>
        </p:txBody>
      </p:sp>
      <p:sp>
        <p:nvSpPr>
          <p:cNvPr id="4" name="Flowchart: Punched Tape 3"/>
          <p:cNvSpPr/>
          <p:nvPr/>
        </p:nvSpPr>
        <p:spPr>
          <a:xfrm>
            <a:off x="0" y="0"/>
            <a:ext cx="3709358" cy="1026543"/>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Book Antiqua" panose="02040602050305030304" pitchFamily="18" charset="0"/>
                <a:ea typeface="Calibri" panose="020F0502020204030204" pitchFamily="34" charset="0"/>
                <a:cs typeface="Mangal"/>
              </a:rPr>
              <a:t>Total Cost of </a:t>
            </a:r>
            <a:r>
              <a:rPr lang="en-US" sz="1600" dirty="0" smtClean="0">
                <a:latin typeface="Book Antiqua" panose="02040602050305030304" pitchFamily="18" charset="0"/>
                <a:ea typeface="Calibri" panose="020F0502020204030204" pitchFamily="34" charset="0"/>
                <a:cs typeface="Mangal"/>
              </a:rPr>
              <a:t>Project  :  Rs</a:t>
            </a:r>
            <a:r>
              <a:rPr lang="en-US" sz="1600" dirty="0">
                <a:latin typeface="Book Antiqua" panose="02040602050305030304" pitchFamily="18" charset="0"/>
                <a:ea typeface="Calibri" panose="020F0502020204030204" pitchFamily="34" charset="0"/>
                <a:cs typeface="Mangal"/>
              </a:rPr>
              <a:t>. 40,00,000.00 </a:t>
            </a:r>
            <a:endParaRPr lang="en-US" sz="1600" dirty="0" smtClean="0">
              <a:latin typeface="Book Antiqua" panose="02040602050305030304" pitchFamily="18" charset="0"/>
              <a:ea typeface="Calibri" panose="020F0502020204030204" pitchFamily="34" charset="0"/>
              <a:cs typeface="Mangal"/>
            </a:endParaRPr>
          </a:p>
          <a:p>
            <a:r>
              <a:rPr lang="en-US" sz="1600" dirty="0" smtClean="0">
                <a:latin typeface="Book Antiqua" panose="02040602050305030304" pitchFamily="18" charset="0"/>
                <a:ea typeface="Calibri" panose="020F0502020204030204" pitchFamily="34" charset="0"/>
                <a:cs typeface="Mangal"/>
              </a:rPr>
              <a:t>(</a:t>
            </a:r>
            <a:r>
              <a:rPr lang="en-US" sz="1600" dirty="0">
                <a:latin typeface="Book Antiqua" panose="02040602050305030304" pitchFamily="18" charset="0"/>
                <a:ea typeface="Calibri" panose="020F0502020204030204" pitchFamily="34" charset="0"/>
                <a:cs typeface="Mangal"/>
              </a:rPr>
              <a:t>approx. and subject to revision)</a:t>
            </a:r>
            <a:endParaRPr lang="en-US" sz="1600" dirty="0"/>
          </a:p>
        </p:txBody>
      </p:sp>
      <p:sp>
        <p:nvSpPr>
          <p:cNvPr id="6" name="Left Arrow 5"/>
          <p:cNvSpPr/>
          <p:nvPr/>
        </p:nvSpPr>
        <p:spPr>
          <a:xfrm>
            <a:off x="5469146" y="2104845"/>
            <a:ext cx="3674853" cy="8108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Book Antiqua" panose="02040602050305030304" pitchFamily="18" charset="0"/>
                <a:ea typeface="Calibri" panose="020F0502020204030204" pitchFamily="34" charset="0"/>
                <a:cs typeface="Mangal"/>
              </a:rPr>
              <a:t>Lead Institution </a:t>
            </a:r>
            <a:r>
              <a:rPr lang="en-US" sz="1400" i="1" dirty="0">
                <a:latin typeface="Book Antiqua" panose="02040602050305030304" pitchFamily="18" charset="0"/>
                <a:ea typeface="Calibri" panose="020F0502020204030204" pitchFamily="34" charset="0"/>
                <a:cs typeface="Mangal"/>
              </a:rPr>
              <a:t>22.0 (Twenty Two Lakh)</a:t>
            </a:r>
            <a:endParaRPr lang="en-US" sz="1400" dirty="0"/>
          </a:p>
        </p:txBody>
      </p:sp>
      <p:graphicFrame>
        <p:nvGraphicFramePr>
          <p:cNvPr id="15" name="Table 14"/>
          <p:cNvGraphicFramePr>
            <a:graphicFrameLocks noGrp="1"/>
          </p:cNvGraphicFramePr>
          <p:nvPr>
            <p:extLst>
              <p:ext uri="{D42A27DB-BD31-4B8C-83A1-F6EECF244321}">
                <p14:modId xmlns:p14="http://schemas.microsoft.com/office/powerpoint/2010/main" val="232838959"/>
              </p:ext>
            </p:extLst>
          </p:nvPr>
        </p:nvGraphicFramePr>
        <p:xfrm>
          <a:off x="1690777" y="1504825"/>
          <a:ext cx="3648974" cy="2079934"/>
        </p:xfrm>
        <a:graphic>
          <a:graphicData uri="http://schemas.openxmlformats.org/drawingml/2006/table">
            <a:tbl>
              <a:tblPr firstRow="1" firstCol="1" bandRow="1"/>
              <a:tblGrid>
                <a:gridCol w="414068"/>
                <a:gridCol w="2113472"/>
                <a:gridCol w="1121434"/>
              </a:tblGrid>
              <a:tr h="261758">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S. No.</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4F81BD"/>
                          </a:solidFill>
                          <a:effectLst/>
                          <a:latin typeface="Book Antiqua" panose="02040602050305030304" pitchFamily="18" charset="0"/>
                          <a:ea typeface="Calibri" panose="020F0502020204030204" pitchFamily="34" charset="0"/>
                          <a:cs typeface="Mangal"/>
                        </a:rPr>
                        <a:t>Head</a:t>
                      </a:r>
                      <a:endParaRPr lang="en-US" sz="1400" b="1" dirty="0">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4F81BD"/>
                          </a:solidFill>
                          <a:effectLst/>
                          <a:latin typeface="Book Antiqua" panose="02040602050305030304" pitchFamily="18" charset="0"/>
                          <a:ea typeface="Calibri" panose="020F0502020204030204" pitchFamily="34" charset="0"/>
                          <a:cs typeface="Mangal"/>
                        </a:rPr>
                        <a:t>Amount </a:t>
                      </a:r>
                      <a:endParaRPr lang="en-US" sz="1100" b="1" dirty="0" smtClean="0">
                        <a:solidFill>
                          <a:srgbClr val="4F81BD"/>
                        </a:solidFill>
                        <a:effectLst/>
                        <a:latin typeface="Book Antiqua" panose="02040602050305030304" pitchFamily="18" charset="0"/>
                        <a:ea typeface="Calibri" panose="020F0502020204030204" pitchFamily="34" charset="0"/>
                        <a:cs typeface="Mangal"/>
                      </a:endParaRPr>
                    </a:p>
                    <a:p>
                      <a:pPr marL="0" marR="0" algn="ctr">
                        <a:lnSpc>
                          <a:spcPct val="115000"/>
                        </a:lnSpc>
                        <a:spcBef>
                          <a:spcPts val="0"/>
                        </a:spcBef>
                        <a:spcAft>
                          <a:spcPts val="0"/>
                        </a:spcAft>
                      </a:pPr>
                      <a:r>
                        <a:rPr lang="en-US" sz="1100" b="1" dirty="0" smtClean="0">
                          <a:solidFill>
                            <a:srgbClr val="4F81BD"/>
                          </a:solidFill>
                          <a:effectLst/>
                          <a:latin typeface="Book Antiqua" panose="02040602050305030304" pitchFamily="18" charset="0"/>
                          <a:ea typeface="Calibri" panose="020F0502020204030204" pitchFamily="34" charset="0"/>
                          <a:cs typeface="Mangal"/>
                        </a:rPr>
                        <a:t>(</a:t>
                      </a:r>
                      <a:r>
                        <a:rPr lang="en-US" sz="1100" b="1" dirty="0">
                          <a:solidFill>
                            <a:srgbClr val="4F81BD"/>
                          </a:solidFill>
                          <a:effectLst/>
                          <a:latin typeface="Book Antiqua" panose="02040602050305030304" pitchFamily="18" charset="0"/>
                          <a:ea typeface="Calibri" panose="020F0502020204030204" pitchFamily="34" charset="0"/>
                          <a:cs typeface="Mangal"/>
                        </a:rPr>
                        <a:t>Rs. In lakh)</a:t>
                      </a:r>
                      <a:endParaRPr lang="en-US" sz="1100" b="1" dirty="0">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758">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1</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Remuneration/Emoluments for Manpower</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10.50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758">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2</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Travelling Expenditure</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2.50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758">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Times New Roman" panose="02020603050405020304" pitchFamily="18" charset="0"/>
                          <a:cs typeface="Mangal"/>
                        </a:rPr>
                        <a:t>3</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Times New Roman" panose="02020603050405020304" pitchFamily="18" charset="0"/>
                          <a:cs typeface="Mangal"/>
                        </a:rPr>
                        <a:t>Infrastructure/Equipment’s</a:t>
                      </a:r>
                      <a:endParaRPr lang="en-US" sz="1300" b="1">
                        <a:solidFill>
                          <a:srgbClr val="4F81BD"/>
                        </a:solidFill>
                        <a:effectLst/>
                        <a:latin typeface="Arial" panose="020B0604020202020204" pitchFamily="34" charset="0"/>
                        <a:ea typeface="Times New Roman" panose="02020603050405020304" pitchFamily="18"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8.00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758">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 </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Sub Total:</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21.00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758">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4</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Contingency </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1.00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758">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 </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Total</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solidFill>
                            <a:srgbClr val="4F81BD"/>
                          </a:solidFill>
                          <a:effectLst/>
                          <a:latin typeface="Book Antiqua" panose="02040602050305030304" pitchFamily="18" charset="0"/>
                          <a:ea typeface="Calibri" panose="020F0502020204030204" pitchFamily="34" charset="0"/>
                          <a:cs typeface="Mangal"/>
                        </a:rPr>
                        <a:t>22.00</a:t>
                      </a:r>
                      <a:endParaRPr lang="en-US" sz="1100" b="1" dirty="0">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4163660899"/>
              </p:ext>
            </p:extLst>
          </p:nvPr>
        </p:nvGraphicFramePr>
        <p:xfrm>
          <a:off x="3761116" y="3873261"/>
          <a:ext cx="4546122" cy="2199739"/>
        </p:xfrm>
        <a:graphic>
          <a:graphicData uri="http://schemas.openxmlformats.org/drawingml/2006/table">
            <a:tbl>
              <a:tblPr firstRow="1" firstCol="1" bandRow="1"/>
              <a:tblGrid>
                <a:gridCol w="483080"/>
                <a:gridCol w="2907102"/>
                <a:gridCol w="1155940"/>
              </a:tblGrid>
              <a:tr h="439947">
                <a:tc>
                  <a:txBody>
                    <a:bodyPr/>
                    <a:lstStyle/>
                    <a:p>
                      <a:pPr marL="0" marR="0" algn="ctr">
                        <a:lnSpc>
                          <a:spcPct val="115000"/>
                        </a:lnSpc>
                        <a:spcBef>
                          <a:spcPts val="0"/>
                        </a:spcBef>
                        <a:spcAft>
                          <a:spcPts val="0"/>
                        </a:spcAft>
                      </a:pPr>
                      <a:r>
                        <a:rPr lang="en-US" sz="1100" b="1" dirty="0">
                          <a:solidFill>
                            <a:srgbClr val="4F81BD"/>
                          </a:solidFill>
                          <a:effectLst/>
                          <a:latin typeface="Book Antiqua" panose="02040602050305030304" pitchFamily="18" charset="0"/>
                          <a:ea typeface="Calibri" panose="020F0502020204030204" pitchFamily="34" charset="0"/>
                          <a:cs typeface="Mangal"/>
                        </a:rPr>
                        <a:t>S. No.</a:t>
                      </a:r>
                      <a:endParaRPr lang="en-US" sz="1100" b="1" dirty="0">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4F81BD"/>
                          </a:solidFill>
                          <a:effectLst/>
                          <a:latin typeface="Book Antiqua" panose="02040602050305030304" pitchFamily="18" charset="0"/>
                          <a:ea typeface="Calibri" panose="020F0502020204030204" pitchFamily="34" charset="0"/>
                          <a:cs typeface="Mangal"/>
                        </a:rPr>
                        <a:t>Head</a:t>
                      </a:r>
                      <a:endParaRPr lang="en-US" sz="1100" b="1" dirty="0">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4F81BD"/>
                          </a:solidFill>
                          <a:effectLst/>
                          <a:latin typeface="Book Antiqua" panose="02040602050305030304" pitchFamily="18" charset="0"/>
                          <a:ea typeface="Calibri" panose="020F0502020204030204" pitchFamily="34" charset="0"/>
                          <a:cs typeface="Mangal"/>
                        </a:rPr>
                        <a:t>Amount </a:t>
                      </a:r>
                      <a:endParaRPr lang="en-US" sz="1100" b="1" dirty="0" smtClean="0">
                        <a:solidFill>
                          <a:srgbClr val="4F81BD"/>
                        </a:solidFill>
                        <a:effectLst/>
                        <a:latin typeface="Book Antiqua" panose="02040602050305030304" pitchFamily="18" charset="0"/>
                        <a:ea typeface="Calibri" panose="020F0502020204030204" pitchFamily="34" charset="0"/>
                        <a:cs typeface="Mangal"/>
                      </a:endParaRPr>
                    </a:p>
                    <a:p>
                      <a:pPr marL="0" marR="0" algn="ctr">
                        <a:lnSpc>
                          <a:spcPct val="115000"/>
                        </a:lnSpc>
                        <a:spcBef>
                          <a:spcPts val="0"/>
                        </a:spcBef>
                        <a:spcAft>
                          <a:spcPts val="0"/>
                        </a:spcAft>
                      </a:pPr>
                      <a:r>
                        <a:rPr lang="en-US" sz="1100" b="1" dirty="0" smtClean="0">
                          <a:solidFill>
                            <a:srgbClr val="4F81BD"/>
                          </a:solidFill>
                          <a:effectLst/>
                          <a:latin typeface="Book Antiqua" panose="02040602050305030304" pitchFamily="18" charset="0"/>
                          <a:ea typeface="Calibri" panose="020F0502020204030204" pitchFamily="34" charset="0"/>
                          <a:cs typeface="Mangal"/>
                        </a:rPr>
                        <a:t>(Rs</a:t>
                      </a:r>
                      <a:r>
                        <a:rPr lang="en-US" sz="1100" b="1" dirty="0">
                          <a:solidFill>
                            <a:srgbClr val="4F81BD"/>
                          </a:solidFill>
                          <a:effectLst/>
                          <a:latin typeface="Book Antiqua" panose="02040602050305030304" pitchFamily="18" charset="0"/>
                          <a:ea typeface="Calibri" panose="020F0502020204030204" pitchFamily="34" charset="0"/>
                          <a:cs typeface="Mangal"/>
                        </a:rPr>
                        <a:t>. In lakh)</a:t>
                      </a:r>
                      <a:endParaRPr lang="en-US" sz="1100" b="1" dirty="0">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74">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1</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Workshop and Training</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2.00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74">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2</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Remuneration/Emoluments for Manpower</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10.50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74">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3</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Travelling Expenditure</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2.50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74">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4</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NRSC Data Procurement</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1.00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74">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5</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Hydrometerolgical Data Procurement</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0.50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74">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6</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Contingency/Miscellaneous</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0.50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74">
                <a:tc>
                  <a:txBody>
                    <a:bodyPr/>
                    <a:lstStyle/>
                    <a:p>
                      <a:pPr marL="0" marR="0" algn="ct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7</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Workstation</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1.00</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74">
                <a:tc>
                  <a:txBody>
                    <a:bodyPr/>
                    <a:lstStyle/>
                    <a:p>
                      <a:pPr marL="0" marR="0" algn="ctr">
                        <a:lnSpc>
                          <a:spcPct val="115000"/>
                        </a:lnSpc>
                        <a:spcBef>
                          <a:spcPts val="0"/>
                        </a:spcBef>
                        <a:spcAft>
                          <a:spcPts val="0"/>
                        </a:spcAft>
                      </a:pPr>
                      <a:r>
                        <a:rPr lang="en-US" sz="1100" b="1" dirty="0">
                          <a:solidFill>
                            <a:srgbClr val="4F81BD"/>
                          </a:solidFill>
                          <a:effectLst/>
                          <a:latin typeface="Book Antiqua" panose="02040602050305030304" pitchFamily="18" charset="0"/>
                          <a:ea typeface="Calibri" panose="020F0502020204030204" pitchFamily="34" charset="0"/>
                          <a:cs typeface="Mangal"/>
                        </a:rPr>
                        <a:t> </a:t>
                      </a:r>
                      <a:endParaRPr lang="en-US" sz="1100" b="1" dirty="0">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a:solidFill>
                            <a:srgbClr val="4F81BD"/>
                          </a:solidFill>
                          <a:effectLst/>
                          <a:latin typeface="Book Antiqua" panose="02040602050305030304" pitchFamily="18" charset="0"/>
                          <a:ea typeface="Calibri" panose="020F0502020204030204" pitchFamily="34" charset="0"/>
                          <a:cs typeface="Mangal"/>
                        </a:rPr>
                        <a:t>Total:</a:t>
                      </a:r>
                      <a:endParaRPr lang="en-US" sz="1100" b="1">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solidFill>
                            <a:srgbClr val="4F81BD"/>
                          </a:solidFill>
                          <a:effectLst/>
                          <a:latin typeface="Book Antiqua" panose="02040602050305030304" pitchFamily="18" charset="0"/>
                          <a:ea typeface="Calibri" panose="020F0502020204030204" pitchFamily="34" charset="0"/>
                          <a:cs typeface="Mangal"/>
                        </a:rPr>
                        <a:t>18.00</a:t>
                      </a:r>
                      <a:endParaRPr lang="en-US" sz="1100" b="1" dirty="0">
                        <a:solidFill>
                          <a:srgbClr val="4F81BD"/>
                        </a:solidFill>
                        <a:effectLst/>
                        <a:latin typeface="Arial" panose="020B0604020202020204" pitchFamily="34" charset="0"/>
                        <a:ea typeface="Calibri" panose="020F0502020204030204" pitchFamily="34" charset="0"/>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8" name="Right Arrow 17"/>
          <p:cNvSpPr/>
          <p:nvPr/>
        </p:nvSpPr>
        <p:spPr>
          <a:xfrm>
            <a:off x="0" y="4390844"/>
            <a:ext cx="3709358" cy="92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dirty="0">
                <a:latin typeface="Book Antiqua" panose="02040602050305030304" pitchFamily="18" charset="0"/>
                <a:ea typeface="Calibri" panose="020F0502020204030204" pitchFamily="34" charset="0"/>
                <a:cs typeface="Mangal"/>
              </a:rPr>
              <a:t>Partner Institution 18.00 (Eighteen Lakh)</a:t>
            </a:r>
          </a:p>
        </p:txBody>
      </p:sp>
      <p:sp>
        <p:nvSpPr>
          <p:cNvPr id="19"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3761542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REVIEWER COMMENTS AND REPLY</a:t>
            </a:r>
            <a:endParaRPr lang="en-US" sz="1300" b="1" dirty="0">
              <a:solidFill>
                <a:schemeClr val="bg1"/>
              </a:solidFill>
              <a:latin typeface="Consolas" panose="020B0609020204030204" pitchFamily="49"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39976479"/>
              </p:ext>
            </p:extLst>
          </p:nvPr>
        </p:nvGraphicFramePr>
        <p:xfrm>
          <a:off x="600680" y="913336"/>
          <a:ext cx="8072422" cy="4209034"/>
        </p:xfrm>
        <a:graphic>
          <a:graphicData uri="http://schemas.openxmlformats.org/drawingml/2006/table">
            <a:tbl>
              <a:tblPr firstRow="1" bandRow="1">
                <a:tableStyleId>{69CF1AB2-1976-4502-BF36-3FF5EA218861}</a:tableStyleId>
              </a:tblPr>
              <a:tblGrid>
                <a:gridCol w="643255"/>
                <a:gridCol w="7429167"/>
              </a:tblGrid>
              <a:tr h="748117">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Q1</a:t>
                      </a:r>
                      <a:endParaRPr lang="en-US" b="0" dirty="0"/>
                    </a:p>
                  </a:txBody>
                  <a:tcPr/>
                </a:tc>
                <a:tc>
                  <a:txBody>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IN" sz="1800" b="1" kern="1200" dirty="0" smtClean="0">
                          <a:solidFill>
                            <a:schemeClr val="dk1"/>
                          </a:solidFill>
                          <a:latin typeface="+mn-lt"/>
                          <a:ea typeface="+mn-ea"/>
                          <a:cs typeface="+mn-cs"/>
                        </a:rPr>
                        <a:t>Review of literature part in the proposal is missing. Please provide specific review on Flood modelling and drought assessment. Why Rainfall-Runoff-Inundation (RRI) model is selected for the proposed study? What are the other models? </a:t>
                      </a:r>
                      <a:endParaRPr lang="en-US" b="0" dirty="0" smtClean="0">
                        <a:latin typeface="Arial" panose="020B0604020202020204" pitchFamily="34" charset="0"/>
                        <a:ea typeface="Calibri" panose="020F0502020204030204" pitchFamily="34" charset="0"/>
                        <a:cs typeface="Mangal"/>
                      </a:endParaRPr>
                    </a:p>
                  </a:txBody>
                  <a:tcPr/>
                </a:tc>
              </a:tr>
              <a:tr h="370840">
                <a:tc>
                  <a:txBody>
                    <a:bodyPr/>
                    <a:lstStyle/>
                    <a:p>
                      <a:pPr>
                        <a:lnSpc>
                          <a:spcPct val="150000"/>
                        </a:lnSpc>
                        <a:spcBef>
                          <a:spcPts val="600"/>
                        </a:spcBef>
                        <a:spcAft>
                          <a:spcPts val="600"/>
                        </a:spcAft>
                      </a:pPr>
                      <a:r>
                        <a:rPr lang="en-US" b="0" dirty="0" err="1" smtClean="0">
                          <a:latin typeface="Book Antiqua" panose="02040602050305030304" pitchFamily="18" charset="0"/>
                          <a:cs typeface="Mangal"/>
                        </a:rPr>
                        <a:t>Ans</a:t>
                      </a:r>
                      <a:endParaRPr lang="en-US" b="0" dirty="0"/>
                    </a:p>
                  </a:txBody>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IN" sz="1800" kern="1200" dirty="0" smtClean="0">
                          <a:solidFill>
                            <a:schemeClr val="dk1"/>
                          </a:solidFill>
                          <a:latin typeface="+mn-lt"/>
                          <a:ea typeface="+mn-ea"/>
                          <a:cs typeface="+mn-cs"/>
                        </a:rPr>
                        <a:t>Review of Literature section for flood modelling and drought assessment have been added in the proposal. RRI model is a free software developed for simultaneous simulation of water levels and inundation area. Other models for flood inundation modelling include HEC HMS, MIKE SHE and HEC RAS. RRI model has been found to perform better for mountainous region and has found to perform better than HEC HMS simulation as reported by one study.</a:t>
                      </a:r>
                      <a:endParaRPr lang="en-US" b="0" dirty="0" smtClean="0">
                        <a:latin typeface="Arial" panose="020B0604020202020204" pitchFamily="34" charset="0"/>
                        <a:ea typeface="Calibri" panose="020F0502020204030204" pitchFamily="34" charset="0"/>
                        <a:cs typeface="Mangal"/>
                      </a:endParaRPr>
                    </a:p>
                  </a:txBody>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REVIEWER COMMENTS AND REPLY</a:t>
            </a:r>
            <a:endParaRPr lang="en-US" sz="1300" b="1" dirty="0">
              <a:solidFill>
                <a:schemeClr val="bg1"/>
              </a:solidFill>
              <a:latin typeface="Consolas" panose="020B0609020204030204" pitchFamily="49"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39976479"/>
              </p:ext>
            </p:extLst>
          </p:nvPr>
        </p:nvGraphicFramePr>
        <p:xfrm>
          <a:off x="600680" y="913336"/>
          <a:ext cx="8072422" cy="1618194"/>
        </p:xfrm>
        <a:graphic>
          <a:graphicData uri="http://schemas.openxmlformats.org/drawingml/2006/table">
            <a:tbl>
              <a:tblPr firstRow="1" bandRow="1">
                <a:tableStyleId>{69CF1AB2-1976-4502-BF36-3FF5EA218861}</a:tableStyleId>
              </a:tblPr>
              <a:tblGrid>
                <a:gridCol w="643255"/>
                <a:gridCol w="7429167"/>
              </a:tblGrid>
              <a:tr h="748117">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Q2</a:t>
                      </a:r>
                      <a:endParaRPr lang="en-US" b="0" dirty="0"/>
                    </a:p>
                  </a:txBody>
                  <a:tcPr/>
                </a:tc>
                <a:tc>
                  <a:txBody>
                    <a:bodyPr/>
                    <a:lstStyle/>
                    <a:p>
                      <a:pPr lvl="0"/>
                      <a:r>
                        <a:rPr lang="en-IN" sz="1800" b="1" kern="1200" dirty="0" smtClean="0">
                          <a:solidFill>
                            <a:schemeClr val="dk1"/>
                          </a:solidFill>
                          <a:latin typeface="+mn-lt"/>
                          <a:ea typeface="+mn-ea"/>
                          <a:cs typeface="+mn-cs"/>
                        </a:rPr>
                        <a:t>In brief provide the status of flood modelling and drought assessment studies carried out by various researchers for the NE region.</a:t>
                      </a:r>
                      <a:endParaRPr lang="en-US" sz="1800" b="1" kern="1200" dirty="0">
                        <a:solidFill>
                          <a:schemeClr val="dk1"/>
                        </a:solidFill>
                        <a:latin typeface="+mn-lt"/>
                        <a:ea typeface="+mn-ea"/>
                        <a:cs typeface="+mn-cs"/>
                      </a:endParaRPr>
                    </a:p>
                  </a:txBody>
                  <a:tcPr/>
                </a:tc>
              </a:tr>
              <a:tr h="370840">
                <a:tc>
                  <a:txBody>
                    <a:bodyPr/>
                    <a:lstStyle/>
                    <a:p>
                      <a:pPr>
                        <a:lnSpc>
                          <a:spcPct val="150000"/>
                        </a:lnSpc>
                        <a:spcBef>
                          <a:spcPts val="600"/>
                        </a:spcBef>
                        <a:spcAft>
                          <a:spcPts val="600"/>
                        </a:spcAft>
                      </a:pPr>
                      <a:r>
                        <a:rPr lang="en-US" b="0" dirty="0" err="1" smtClean="0">
                          <a:latin typeface="Book Antiqua" panose="02040602050305030304" pitchFamily="18" charset="0"/>
                          <a:cs typeface="Mangal"/>
                        </a:rPr>
                        <a:t>Ans</a:t>
                      </a:r>
                      <a:endParaRPr lang="en-US" b="0" dirty="0"/>
                    </a:p>
                  </a:txBody>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IN" sz="1800" kern="1200" dirty="0" smtClean="0">
                          <a:solidFill>
                            <a:schemeClr val="dk1"/>
                          </a:solidFill>
                          <a:latin typeface="+mn-lt"/>
                          <a:ea typeface="+mn-ea"/>
                          <a:cs typeface="+mn-cs"/>
                        </a:rPr>
                        <a:t>Status of flood modelling and drought assessment studies for NE region have been included in Review of Literature section.</a:t>
                      </a:r>
                      <a:endParaRPr lang="en-US" b="0" dirty="0" smtClean="0">
                        <a:latin typeface="Arial" panose="020B0604020202020204" pitchFamily="34" charset="0"/>
                        <a:ea typeface="Calibri" panose="020F0502020204030204" pitchFamily="34" charset="0"/>
                        <a:cs typeface="Mangal"/>
                      </a:endParaRPr>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539976479"/>
              </p:ext>
            </p:extLst>
          </p:nvPr>
        </p:nvGraphicFramePr>
        <p:xfrm>
          <a:off x="556132" y="3147755"/>
          <a:ext cx="8072422" cy="1388197"/>
        </p:xfrm>
        <a:graphic>
          <a:graphicData uri="http://schemas.openxmlformats.org/drawingml/2006/table">
            <a:tbl>
              <a:tblPr firstRow="1" bandRow="1">
                <a:tableStyleId>{69CF1AB2-1976-4502-BF36-3FF5EA218861}</a:tableStyleId>
              </a:tblPr>
              <a:tblGrid>
                <a:gridCol w="643255"/>
                <a:gridCol w="7429167"/>
              </a:tblGrid>
              <a:tr h="748117">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Q3</a:t>
                      </a:r>
                      <a:endParaRPr lang="en-US" b="0" dirty="0"/>
                    </a:p>
                  </a:txBody>
                  <a:tcPr/>
                </a:tc>
                <a:tc>
                  <a:txBody>
                    <a:bodyPr/>
                    <a:lstStyle/>
                    <a:p>
                      <a:pPr lvl="0"/>
                      <a:r>
                        <a:rPr lang="en-IN" sz="1800" b="1" kern="1200" dirty="0" smtClean="0">
                          <a:solidFill>
                            <a:schemeClr val="dk1"/>
                          </a:solidFill>
                          <a:latin typeface="+mn-lt"/>
                          <a:ea typeface="+mn-ea"/>
                          <a:cs typeface="+mn-cs"/>
                        </a:rPr>
                        <a:t>Methodology portion of the proposal is week. Please provide brief methodology both for flood and drought.</a:t>
                      </a:r>
                      <a:endParaRPr lang="en-US" sz="1800" b="1" kern="1200" dirty="0">
                        <a:solidFill>
                          <a:schemeClr val="dk1"/>
                        </a:solidFill>
                        <a:latin typeface="+mn-lt"/>
                        <a:ea typeface="+mn-ea"/>
                        <a:cs typeface="+mn-cs"/>
                      </a:endParaRPr>
                    </a:p>
                  </a:txBody>
                  <a:tcPr/>
                </a:tc>
              </a:tr>
              <a:tr h="370840">
                <a:tc>
                  <a:txBody>
                    <a:bodyPr/>
                    <a:lstStyle/>
                    <a:p>
                      <a:pPr>
                        <a:lnSpc>
                          <a:spcPct val="150000"/>
                        </a:lnSpc>
                        <a:spcBef>
                          <a:spcPts val="600"/>
                        </a:spcBef>
                        <a:spcAft>
                          <a:spcPts val="600"/>
                        </a:spcAft>
                      </a:pPr>
                      <a:r>
                        <a:rPr lang="en-US" b="0" dirty="0" err="1" smtClean="0">
                          <a:latin typeface="Book Antiqua" panose="02040602050305030304" pitchFamily="18" charset="0"/>
                          <a:cs typeface="Mangal"/>
                        </a:rPr>
                        <a:t>Ans</a:t>
                      </a:r>
                      <a:endParaRPr lang="en-US" b="0" dirty="0"/>
                    </a:p>
                  </a:txBody>
                  <a:tcPr/>
                </a:tc>
                <a:tc>
                  <a:txBody>
                    <a:bodyPr/>
                    <a:lstStyle/>
                    <a:p>
                      <a:r>
                        <a:rPr lang="en-IN" sz="1800" kern="1200" dirty="0" smtClean="0">
                          <a:solidFill>
                            <a:schemeClr val="dk1"/>
                          </a:solidFill>
                          <a:latin typeface="+mn-lt"/>
                          <a:ea typeface="+mn-ea"/>
                          <a:cs typeface="+mn-cs"/>
                        </a:rPr>
                        <a:t>Methodology for flood and drought in the proposed study has been modified as per suggestion</a:t>
                      </a:r>
                      <a:endParaRPr lang="en-US" sz="1800" kern="1200" dirty="0">
                        <a:solidFill>
                          <a:schemeClr val="dk1"/>
                        </a:solidFill>
                        <a:latin typeface="+mn-lt"/>
                        <a:ea typeface="+mn-ea"/>
                        <a:cs typeface="+mn-cs"/>
                      </a:endParaRPr>
                    </a:p>
                  </a:txBody>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REVIEWER COMMENTS AND REPLY</a:t>
            </a:r>
            <a:endParaRPr lang="en-US" sz="1300" b="1" dirty="0">
              <a:solidFill>
                <a:schemeClr val="bg1"/>
              </a:solidFill>
              <a:latin typeface="Consolas" panose="020B0609020204030204" pitchFamily="49"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39976479"/>
              </p:ext>
            </p:extLst>
          </p:nvPr>
        </p:nvGraphicFramePr>
        <p:xfrm>
          <a:off x="600680" y="913336"/>
          <a:ext cx="8072422" cy="1618194"/>
        </p:xfrm>
        <a:graphic>
          <a:graphicData uri="http://schemas.openxmlformats.org/drawingml/2006/table">
            <a:tbl>
              <a:tblPr firstRow="1" bandRow="1">
                <a:tableStyleId>{69CF1AB2-1976-4502-BF36-3FF5EA218861}</a:tableStyleId>
              </a:tblPr>
              <a:tblGrid>
                <a:gridCol w="643255"/>
                <a:gridCol w="7429167"/>
              </a:tblGrid>
              <a:tr h="748117">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Q4</a:t>
                      </a:r>
                      <a:endParaRPr lang="en-US" b="0" dirty="0"/>
                    </a:p>
                  </a:txBody>
                  <a:tcPr/>
                </a:tc>
                <a:tc>
                  <a:txBody>
                    <a:bodyPr/>
                    <a:lstStyle/>
                    <a:p>
                      <a:pPr lvl="0"/>
                      <a:r>
                        <a:rPr lang="en-IN" sz="1800" b="1" kern="1200" dirty="0" smtClean="0">
                          <a:solidFill>
                            <a:schemeClr val="dk1"/>
                          </a:solidFill>
                          <a:latin typeface="+mn-lt"/>
                          <a:ea typeface="+mn-ea"/>
                          <a:cs typeface="+mn-cs"/>
                        </a:rPr>
                        <a:t>What is the use of AWS data in the proposed study?</a:t>
                      </a:r>
                      <a:endParaRPr lang="en-US" sz="1800" b="1" kern="1200" dirty="0">
                        <a:solidFill>
                          <a:schemeClr val="dk1"/>
                        </a:solidFill>
                        <a:latin typeface="+mn-lt"/>
                        <a:ea typeface="+mn-ea"/>
                        <a:cs typeface="+mn-cs"/>
                      </a:endParaRPr>
                    </a:p>
                  </a:txBody>
                  <a:tcPr/>
                </a:tc>
              </a:tr>
              <a:tr h="370840">
                <a:tc>
                  <a:txBody>
                    <a:bodyPr/>
                    <a:lstStyle/>
                    <a:p>
                      <a:pPr>
                        <a:lnSpc>
                          <a:spcPct val="150000"/>
                        </a:lnSpc>
                        <a:spcBef>
                          <a:spcPts val="600"/>
                        </a:spcBef>
                        <a:spcAft>
                          <a:spcPts val="600"/>
                        </a:spcAft>
                      </a:pPr>
                      <a:r>
                        <a:rPr lang="en-US" b="0" dirty="0" err="1" smtClean="0">
                          <a:latin typeface="Book Antiqua" panose="02040602050305030304" pitchFamily="18" charset="0"/>
                          <a:cs typeface="Mangal"/>
                        </a:rPr>
                        <a:t>Ans</a:t>
                      </a:r>
                      <a:endParaRPr lang="en-US" b="0" dirty="0"/>
                    </a:p>
                  </a:txBody>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IN" sz="1800" kern="1200" dirty="0" smtClean="0">
                          <a:solidFill>
                            <a:schemeClr val="dk1"/>
                          </a:solidFill>
                          <a:latin typeface="+mn-lt"/>
                          <a:ea typeface="+mn-ea"/>
                          <a:cs typeface="+mn-cs"/>
                        </a:rPr>
                        <a:t>AWS has been changed to Automatic </a:t>
                      </a:r>
                      <a:r>
                        <a:rPr lang="en-IN" sz="1800" kern="1200" dirty="0" err="1" smtClean="0">
                          <a:solidFill>
                            <a:schemeClr val="dk1"/>
                          </a:solidFill>
                          <a:latin typeface="+mn-lt"/>
                          <a:ea typeface="+mn-ea"/>
                          <a:cs typeface="+mn-cs"/>
                        </a:rPr>
                        <a:t>Raingauges</a:t>
                      </a:r>
                      <a:r>
                        <a:rPr lang="en-IN" sz="1800" kern="1200" dirty="0" smtClean="0">
                          <a:solidFill>
                            <a:schemeClr val="dk1"/>
                          </a:solidFill>
                          <a:latin typeface="+mn-lt"/>
                          <a:ea typeface="+mn-ea"/>
                          <a:cs typeface="+mn-cs"/>
                        </a:rPr>
                        <a:t> 4 </a:t>
                      </a:r>
                      <a:r>
                        <a:rPr lang="en-IN" sz="1800" kern="1200" dirty="0" err="1" smtClean="0">
                          <a:solidFill>
                            <a:schemeClr val="dk1"/>
                          </a:solidFill>
                          <a:latin typeface="+mn-lt"/>
                          <a:ea typeface="+mn-ea"/>
                          <a:cs typeface="+mn-cs"/>
                        </a:rPr>
                        <a:t>Nos</a:t>
                      </a:r>
                      <a:r>
                        <a:rPr lang="en-IN" sz="1800" kern="1200" dirty="0" smtClean="0">
                          <a:solidFill>
                            <a:schemeClr val="dk1"/>
                          </a:solidFill>
                          <a:latin typeface="+mn-lt"/>
                          <a:ea typeface="+mn-ea"/>
                          <a:cs typeface="+mn-cs"/>
                        </a:rPr>
                        <a:t> for real time rainfall information</a:t>
                      </a:r>
                      <a:endParaRPr lang="en-US" b="0" dirty="0" smtClean="0">
                        <a:latin typeface="Arial" panose="020B0604020202020204" pitchFamily="34" charset="0"/>
                        <a:ea typeface="Calibri" panose="020F0502020204030204" pitchFamily="34" charset="0"/>
                        <a:cs typeface="Mangal"/>
                      </a:endParaRPr>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539976479"/>
              </p:ext>
            </p:extLst>
          </p:nvPr>
        </p:nvGraphicFramePr>
        <p:xfrm>
          <a:off x="556132" y="3147755"/>
          <a:ext cx="8072422" cy="1251037"/>
        </p:xfrm>
        <a:graphic>
          <a:graphicData uri="http://schemas.openxmlformats.org/drawingml/2006/table">
            <a:tbl>
              <a:tblPr firstRow="1" bandRow="1">
                <a:tableStyleId>{69CF1AB2-1976-4502-BF36-3FF5EA218861}</a:tableStyleId>
              </a:tblPr>
              <a:tblGrid>
                <a:gridCol w="643255"/>
                <a:gridCol w="7429167"/>
              </a:tblGrid>
              <a:tr h="748117">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Q5</a:t>
                      </a:r>
                      <a:endParaRPr lang="en-US" b="0" dirty="0"/>
                    </a:p>
                  </a:txBody>
                  <a:tcPr/>
                </a:tc>
                <a:tc>
                  <a:txBody>
                    <a:bodyPr/>
                    <a:lstStyle/>
                    <a:p>
                      <a:pPr lvl="0"/>
                      <a:r>
                        <a:rPr lang="en-IN" sz="1800" b="1" kern="1200" dirty="0" smtClean="0">
                          <a:solidFill>
                            <a:schemeClr val="dk1"/>
                          </a:solidFill>
                          <a:latin typeface="+mn-lt"/>
                          <a:ea typeface="+mn-ea"/>
                          <a:cs typeface="+mn-cs"/>
                        </a:rPr>
                        <a:t>Who will maintain the AWS?</a:t>
                      </a:r>
                      <a:endParaRPr lang="en-US" sz="1800" b="1" kern="1200" dirty="0">
                        <a:solidFill>
                          <a:schemeClr val="dk1"/>
                        </a:solidFill>
                        <a:latin typeface="+mn-lt"/>
                        <a:ea typeface="+mn-ea"/>
                        <a:cs typeface="+mn-cs"/>
                      </a:endParaRPr>
                    </a:p>
                  </a:txBody>
                  <a:tcPr/>
                </a:tc>
              </a:tr>
              <a:tr h="370840">
                <a:tc>
                  <a:txBody>
                    <a:bodyPr/>
                    <a:lstStyle/>
                    <a:p>
                      <a:pPr>
                        <a:lnSpc>
                          <a:spcPct val="150000"/>
                        </a:lnSpc>
                        <a:spcBef>
                          <a:spcPts val="600"/>
                        </a:spcBef>
                        <a:spcAft>
                          <a:spcPts val="600"/>
                        </a:spcAft>
                      </a:pPr>
                      <a:r>
                        <a:rPr lang="en-US" b="0" dirty="0" err="1" smtClean="0">
                          <a:latin typeface="Book Antiqua" panose="02040602050305030304" pitchFamily="18" charset="0"/>
                          <a:cs typeface="Mangal"/>
                        </a:rPr>
                        <a:t>Ans</a:t>
                      </a:r>
                      <a:endParaRPr lang="en-US" b="0" dirty="0"/>
                    </a:p>
                  </a:txBody>
                  <a:tcPr/>
                </a:tc>
                <a:tc>
                  <a:txBody>
                    <a:bodyPr/>
                    <a:lstStyle/>
                    <a:p>
                      <a:r>
                        <a:rPr lang="en-IN" sz="1800" kern="1200" dirty="0" smtClean="0">
                          <a:solidFill>
                            <a:schemeClr val="dk1"/>
                          </a:solidFill>
                          <a:latin typeface="+mn-lt"/>
                          <a:ea typeface="+mn-ea"/>
                          <a:cs typeface="+mn-cs"/>
                        </a:rPr>
                        <a:t>The automatic </a:t>
                      </a:r>
                      <a:r>
                        <a:rPr lang="en-IN" sz="1800" kern="1200" dirty="0" err="1" smtClean="0">
                          <a:solidFill>
                            <a:schemeClr val="dk1"/>
                          </a:solidFill>
                          <a:latin typeface="+mn-lt"/>
                          <a:ea typeface="+mn-ea"/>
                          <a:cs typeface="+mn-cs"/>
                        </a:rPr>
                        <a:t>Raingauges</a:t>
                      </a:r>
                      <a:r>
                        <a:rPr lang="en-IN" sz="1800" kern="1200" dirty="0" smtClean="0">
                          <a:solidFill>
                            <a:schemeClr val="dk1"/>
                          </a:solidFill>
                          <a:latin typeface="+mn-lt"/>
                          <a:ea typeface="+mn-ea"/>
                          <a:cs typeface="+mn-cs"/>
                        </a:rPr>
                        <a:t> will be maintained at each circle office.</a:t>
                      </a:r>
                      <a:endParaRPr lang="en-US" sz="1800" kern="1200" dirty="0">
                        <a:solidFill>
                          <a:schemeClr val="dk1"/>
                        </a:solidFill>
                        <a:latin typeface="+mn-lt"/>
                        <a:ea typeface="+mn-ea"/>
                        <a:cs typeface="+mn-cs"/>
                      </a:endParaRPr>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6844" y="281646"/>
            <a:ext cx="8729101" cy="3189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2494" y="3547046"/>
            <a:ext cx="4267200" cy="32004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944" y="3547046"/>
            <a:ext cx="4267200" cy="3200400"/>
          </a:xfrm>
          <a:prstGeom prst="rect">
            <a:avLst/>
          </a:prstGeom>
        </p:spPr>
      </p:pic>
    </p:spTree>
    <p:extLst>
      <p:ext uri="{BB962C8B-B14F-4D97-AF65-F5344CB8AC3E}">
        <p14:creationId xmlns:p14="http://schemas.microsoft.com/office/powerpoint/2010/main" val="1043474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393119" y="5226961"/>
            <a:ext cx="67440" cy="68192"/>
          </a:xfrm>
          <a:custGeom>
            <a:avLst/>
            <a:gdLst>
              <a:gd name="connsiteX0" fmla="*/ 6411 w 89920"/>
              <a:gd name="connsiteY0" fmla="*/ 77774 h 82971"/>
              <a:gd name="connsiteX1" fmla="*/ 1648 w 89920"/>
              <a:gd name="connsiteY1" fmla="*/ 65868 h 82971"/>
              <a:gd name="connsiteX2" fmla="*/ 13555 w 89920"/>
              <a:gd name="connsiteY2" fmla="*/ 53962 h 82971"/>
              <a:gd name="connsiteX3" fmla="*/ 20698 w 89920"/>
              <a:gd name="connsiteY3" fmla="*/ 30149 h 82971"/>
              <a:gd name="connsiteX4" fmla="*/ 27842 w 89920"/>
              <a:gd name="connsiteY4" fmla="*/ 23005 h 82971"/>
              <a:gd name="connsiteX5" fmla="*/ 30223 w 89920"/>
              <a:gd name="connsiteY5" fmla="*/ 15862 h 82971"/>
              <a:gd name="connsiteX6" fmla="*/ 61180 w 89920"/>
              <a:gd name="connsiteY6" fmla="*/ 6337 h 82971"/>
              <a:gd name="connsiteX7" fmla="*/ 63561 w 89920"/>
              <a:gd name="connsiteY7" fmla="*/ 15862 h 82971"/>
              <a:gd name="connsiteX8" fmla="*/ 65942 w 89920"/>
              <a:gd name="connsiteY8" fmla="*/ 23005 h 82971"/>
              <a:gd name="connsiteX9" fmla="*/ 68323 w 89920"/>
              <a:gd name="connsiteY9" fmla="*/ 44437 h 82971"/>
              <a:gd name="connsiteX10" fmla="*/ 77848 w 89920"/>
              <a:gd name="connsiteY10" fmla="*/ 49199 h 82971"/>
              <a:gd name="connsiteX11" fmla="*/ 82611 w 89920"/>
              <a:gd name="connsiteY11" fmla="*/ 56343 h 82971"/>
              <a:gd name="connsiteX12" fmla="*/ 80230 w 89920"/>
              <a:gd name="connsiteY12" fmla="*/ 63487 h 82971"/>
              <a:gd name="connsiteX13" fmla="*/ 70705 w 89920"/>
              <a:gd name="connsiteY13" fmla="*/ 73012 h 82971"/>
              <a:gd name="connsiteX14" fmla="*/ 65942 w 89920"/>
              <a:gd name="connsiteY14" fmla="*/ 80155 h 82971"/>
              <a:gd name="connsiteX15" fmla="*/ 6411 w 89920"/>
              <a:gd name="connsiteY15" fmla="*/ 77774 h 8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920" h="82971">
                <a:moveTo>
                  <a:pt x="6411" y="77774"/>
                </a:moveTo>
                <a:cubicBezTo>
                  <a:pt x="-4305" y="75393"/>
                  <a:pt x="1648" y="70142"/>
                  <a:pt x="1648" y="65868"/>
                </a:cubicBezTo>
                <a:cubicBezTo>
                  <a:pt x="1648" y="60576"/>
                  <a:pt x="10380" y="56079"/>
                  <a:pt x="13555" y="53962"/>
                </a:cubicBezTo>
                <a:cubicBezTo>
                  <a:pt x="27824" y="32556"/>
                  <a:pt x="5373" y="68463"/>
                  <a:pt x="20698" y="30149"/>
                </a:cubicBezTo>
                <a:cubicBezTo>
                  <a:pt x="21949" y="27022"/>
                  <a:pt x="25461" y="25386"/>
                  <a:pt x="27842" y="23005"/>
                </a:cubicBezTo>
                <a:cubicBezTo>
                  <a:pt x="28636" y="20624"/>
                  <a:pt x="29678" y="18312"/>
                  <a:pt x="30223" y="15862"/>
                </a:cubicBezTo>
                <a:cubicBezTo>
                  <a:pt x="35468" y="-7738"/>
                  <a:pt x="25292" y="355"/>
                  <a:pt x="61180" y="6337"/>
                </a:cubicBezTo>
                <a:cubicBezTo>
                  <a:pt x="61974" y="9512"/>
                  <a:pt x="62662" y="12715"/>
                  <a:pt x="63561" y="15862"/>
                </a:cubicBezTo>
                <a:cubicBezTo>
                  <a:pt x="64250" y="18275"/>
                  <a:pt x="65529" y="20529"/>
                  <a:pt x="65942" y="23005"/>
                </a:cubicBezTo>
                <a:cubicBezTo>
                  <a:pt x="67124" y="30095"/>
                  <a:pt x="65349" y="37893"/>
                  <a:pt x="68323" y="44437"/>
                </a:cubicBezTo>
                <a:cubicBezTo>
                  <a:pt x="69792" y="47669"/>
                  <a:pt x="74673" y="47612"/>
                  <a:pt x="77848" y="49199"/>
                </a:cubicBezTo>
                <a:cubicBezTo>
                  <a:pt x="79436" y="51580"/>
                  <a:pt x="80587" y="54319"/>
                  <a:pt x="82611" y="56343"/>
                </a:cubicBezTo>
                <a:cubicBezTo>
                  <a:pt x="89847" y="63578"/>
                  <a:pt x="95541" y="59658"/>
                  <a:pt x="80230" y="63487"/>
                </a:cubicBezTo>
                <a:cubicBezTo>
                  <a:pt x="77055" y="66662"/>
                  <a:pt x="73627" y="69603"/>
                  <a:pt x="70705" y="73012"/>
                </a:cubicBezTo>
                <a:cubicBezTo>
                  <a:pt x="68842" y="75185"/>
                  <a:pt x="68369" y="78638"/>
                  <a:pt x="65942" y="80155"/>
                </a:cubicBezTo>
                <a:cubicBezTo>
                  <a:pt x="55509" y="86675"/>
                  <a:pt x="17127" y="80155"/>
                  <a:pt x="6411" y="77774"/>
                </a:cubicBezTo>
                <a:close/>
              </a:path>
            </a:pathLst>
          </a:custGeom>
          <a:solidFill>
            <a:srgbClr val="EEF1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5" name="Group 4"/>
          <p:cNvGrpSpPr/>
          <p:nvPr/>
        </p:nvGrpSpPr>
        <p:grpSpPr>
          <a:xfrm>
            <a:off x="0" y="0"/>
            <a:ext cx="9144000" cy="839997"/>
            <a:chOff x="0" y="0"/>
            <a:chExt cx="9144000" cy="839997"/>
          </a:xfrm>
        </p:grpSpPr>
        <p:sp>
          <p:nvSpPr>
            <p:cNvPr id="2" name="Rectangle 1"/>
            <p:cNvSpPr/>
            <p:nvPr/>
          </p:nvSpPr>
          <p:spPr>
            <a:xfrm>
              <a:off x="0" y="0"/>
              <a:ext cx="9144000" cy="839997"/>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Book Antiqua" panose="02040602050305030304" pitchFamily="18" charset="0"/>
                  <a:ea typeface="Calibri" panose="020F0502020204030204" pitchFamily="34" charset="0"/>
                  <a:cs typeface="Mangal"/>
                </a:rPr>
                <a:t>SYNOPTIC VIEW OF BRAHMAPUTRA &amp; BARAK BASIN</a:t>
              </a:r>
            </a:p>
          </p:txBody>
        </p:sp>
        <p:sp>
          <p:nvSpPr>
            <p:cNvPr id="4" name="Rectangle 3"/>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grpSp>
        <p:nvGrpSpPr>
          <p:cNvPr id="12" name="Group 11"/>
          <p:cNvGrpSpPr/>
          <p:nvPr/>
        </p:nvGrpSpPr>
        <p:grpSpPr>
          <a:xfrm>
            <a:off x="0" y="839997"/>
            <a:ext cx="9152695" cy="5500418"/>
            <a:chOff x="0" y="839997"/>
            <a:chExt cx="9152695" cy="5500418"/>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tretch>
              <a:fillRect/>
            </a:stretch>
          </p:blipFill>
          <p:spPr>
            <a:xfrm>
              <a:off x="0" y="839997"/>
              <a:ext cx="9152695" cy="5500418"/>
            </a:xfrm>
            <a:prstGeom prst="rect">
              <a:avLst/>
            </a:prstGeom>
          </p:spPr>
        </p:pic>
        <p:sp>
          <p:nvSpPr>
            <p:cNvPr id="6" name="TextBox 5"/>
            <p:cNvSpPr txBox="1"/>
            <p:nvPr/>
          </p:nvSpPr>
          <p:spPr>
            <a:xfrm>
              <a:off x="5253487" y="2700068"/>
              <a:ext cx="1486304" cy="261610"/>
            </a:xfrm>
            <a:prstGeom prst="rect">
              <a:avLst/>
            </a:prstGeom>
            <a:noFill/>
          </p:spPr>
          <p:txBody>
            <a:bodyPr wrap="none" rtlCol="0">
              <a:spAutoFit/>
            </a:bodyPr>
            <a:lstStyle/>
            <a:p>
              <a:r>
                <a:rPr lang="en-US" sz="1100" b="1" dirty="0" smtClean="0">
                  <a:solidFill>
                    <a:srgbClr val="C00000"/>
                  </a:solidFill>
                  <a:latin typeface="Arial" panose="020B0604020202020204" pitchFamily="34" charset="0"/>
                  <a:cs typeface="Arial" panose="020B0604020202020204" pitchFamily="34" charset="0"/>
                </a:rPr>
                <a:t>Brahmaputra Basin</a:t>
              </a:r>
              <a:endParaRPr lang="en-US" sz="1100" b="1" dirty="0">
                <a:solidFill>
                  <a:srgbClr val="C00000"/>
                </a:solidFill>
                <a:latin typeface="Arial" panose="020B0604020202020204" pitchFamily="34" charset="0"/>
                <a:cs typeface="Arial" panose="020B0604020202020204" pitchFamily="34" charset="0"/>
              </a:endParaRPr>
            </a:p>
          </p:txBody>
        </p:sp>
        <p:sp>
          <p:nvSpPr>
            <p:cNvPr id="10" name="TextBox 9"/>
            <p:cNvSpPr txBox="1"/>
            <p:nvPr/>
          </p:nvSpPr>
          <p:spPr>
            <a:xfrm>
              <a:off x="4934309" y="4669795"/>
              <a:ext cx="1000595" cy="261610"/>
            </a:xfrm>
            <a:prstGeom prst="rect">
              <a:avLst/>
            </a:prstGeom>
            <a:noFill/>
          </p:spPr>
          <p:txBody>
            <a:bodyPr wrap="none" rtlCol="0">
              <a:spAutoFit/>
            </a:bodyPr>
            <a:lstStyle/>
            <a:p>
              <a:r>
                <a:rPr lang="en-US" sz="1100" b="1" dirty="0" smtClean="0">
                  <a:solidFill>
                    <a:srgbClr val="C00000"/>
                  </a:solidFill>
                  <a:latin typeface="Arial" panose="020B0604020202020204" pitchFamily="34" charset="0"/>
                  <a:cs typeface="Arial" panose="020B0604020202020204" pitchFamily="34" charset="0"/>
                </a:rPr>
                <a:t>Barak Basin</a:t>
              </a:r>
              <a:endParaRPr lang="en-US" sz="11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rot="21156565">
              <a:off x="4583862" y="3592601"/>
              <a:ext cx="1075936" cy="253916"/>
            </a:xfrm>
            <a:prstGeom prst="rect">
              <a:avLst/>
            </a:prstGeom>
            <a:noFill/>
          </p:spPr>
          <p:txBody>
            <a:bodyPr wrap="none" rtlCol="0">
              <a:spAutoFit/>
            </a:bodyPr>
            <a:lstStyle/>
            <a:p>
              <a:r>
                <a:rPr lang="en-US" sz="1050" dirty="0" smtClean="0">
                  <a:solidFill>
                    <a:srgbClr val="00B0F0"/>
                  </a:solidFill>
                  <a:latin typeface="Times New Roman" panose="02020603050405020304" pitchFamily="18" charset="0"/>
                  <a:cs typeface="Times New Roman" panose="02020603050405020304" pitchFamily="18" charset="0"/>
                </a:rPr>
                <a:t>Brahmaputra R. </a:t>
              </a:r>
              <a:endParaRPr lang="en-US" sz="1050" dirty="0">
                <a:solidFill>
                  <a:srgbClr val="00B0F0"/>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1" y="1358587"/>
            <a:ext cx="9144000" cy="923330"/>
          </a:xfrm>
          <a:prstGeom prst="rect">
            <a:avLst/>
          </a:prstGeom>
          <a:noFill/>
        </p:spPr>
        <p:txBody>
          <a:bodyPr wrap="square" lIns="91440" tIns="45720" rIns="91440" bIns="45720">
            <a:spAutoFit/>
          </a:bodyPr>
          <a:lstStyle/>
          <a:p>
            <a:pPr algn="ctr"/>
            <a:r>
              <a:rPr lang="en-US" sz="5400" b="1" cap="none" spc="0" dirty="0" smtClean="0">
                <a:ln w="12700">
                  <a:solidFill>
                    <a:schemeClr val="accent1"/>
                  </a:solidFill>
                  <a:prstDash val="solid"/>
                </a:ln>
                <a:solidFill>
                  <a:srgbClr val="C00000"/>
                </a:solidFill>
                <a:effectLst>
                  <a:outerShdw dist="38100" dir="2640000" algn="bl" rotWithShape="0">
                    <a:schemeClr val="accent1"/>
                  </a:outerShdw>
                </a:effectLst>
              </a:rPr>
              <a:t>Thank you for the opportunity..</a:t>
            </a:r>
            <a:endParaRPr lang="en-US" sz="54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1321482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161233" cy="4180114"/>
          </a:xfrm>
          <a:prstGeom prst="rect">
            <a:avLst/>
          </a:prstGeom>
        </p:spPr>
      </p:pic>
      <p:cxnSp>
        <p:nvCxnSpPr>
          <p:cNvPr id="4" name="Straight Connector 3"/>
          <p:cNvCxnSpPr/>
          <p:nvPr/>
        </p:nvCxnSpPr>
        <p:spPr>
          <a:xfrm>
            <a:off x="1104900" y="323372"/>
            <a:ext cx="4023360" cy="16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264920" y="1676400"/>
            <a:ext cx="7391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58750" y="3101076"/>
            <a:ext cx="4514850"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8750" y="2624138"/>
            <a:ext cx="357981" cy="2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04900" y="3984236"/>
            <a:ext cx="4805048" cy="11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1233" y="2397621"/>
            <a:ext cx="3021351" cy="402846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163" y="0"/>
            <a:ext cx="3021351" cy="2266013"/>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344" y="4131951"/>
            <a:ext cx="3872889" cy="2179420"/>
          </a:xfrm>
          <a:prstGeom prst="rect">
            <a:avLst/>
          </a:prstGeom>
        </p:spPr>
      </p:pic>
      <p:sp>
        <p:nvSpPr>
          <p:cNvPr id="22" name="TextBox 21"/>
          <p:cNvSpPr txBox="1"/>
          <p:nvPr/>
        </p:nvSpPr>
        <p:spPr>
          <a:xfrm>
            <a:off x="-1" y="6426089"/>
            <a:ext cx="9116513" cy="338554"/>
          </a:xfrm>
          <a:prstGeom prst="rect">
            <a:avLst/>
          </a:prstGeom>
          <a:noFill/>
        </p:spPr>
        <p:txBody>
          <a:bodyPr wrap="square" rtlCol="0">
            <a:spAutoFit/>
          </a:bodyPr>
          <a:lstStyle/>
          <a:p>
            <a:pPr algn="ctr"/>
            <a:r>
              <a:rPr lang="en-US" sz="1600" b="1" dirty="0" smtClean="0">
                <a:solidFill>
                  <a:srgbClr val="00B050"/>
                </a:solidFill>
              </a:rPr>
              <a:t>Photos &amp; Information are Collected by the Project PI of Lead Agency</a:t>
            </a:r>
            <a:endParaRPr lang="en-US" sz="1600" b="1" dirty="0">
              <a:solidFill>
                <a:srgbClr val="00B050"/>
              </a:solidFill>
            </a:endParaRPr>
          </a:p>
        </p:txBody>
      </p:sp>
    </p:spTree>
    <p:extLst>
      <p:ext uri="{BB962C8B-B14F-4D97-AF65-F5344CB8AC3E}">
        <p14:creationId xmlns:p14="http://schemas.microsoft.com/office/powerpoint/2010/main" val="2352739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3343" t="11143" r="39068" b="19274"/>
          <a:stretch/>
        </p:blipFill>
        <p:spPr bwMode="auto">
          <a:xfrm>
            <a:off x="4321629" y="3048000"/>
            <a:ext cx="4822371" cy="3265713"/>
          </a:xfrm>
          <a:prstGeom prst="rect">
            <a:avLst/>
          </a:prstGeom>
          <a:ln>
            <a:solidFill>
              <a:srgbClr val="FF0000"/>
            </a:solidFill>
          </a:ln>
          <a:extLst>
            <a:ext uri="{53640926-AAD7-44D8-BBD7-CCE9431645EC}">
              <a14:shadowObscured xmlns:a14="http://schemas.microsoft.com/office/drawing/2010/main"/>
            </a:ext>
          </a:extLst>
        </p:spPr>
      </p:pic>
      <p:pic>
        <p:nvPicPr>
          <p:cNvPr id="3" name="Picture 2"/>
          <p:cNvPicPr/>
          <p:nvPr/>
        </p:nvPicPr>
        <p:blipFill rotWithShape="1">
          <a:blip r:embed="rId3"/>
          <a:srcRect l="13577" t="11084" r="39039" b="23153"/>
          <a:stretch/>
        </p:blipFill>
        <p:spPr bwMode="auto">
          <a:xfrm>
            <a:off x="0" y="-1"/>
            <a:ext cx="5214257" cy="2925263"/>
          </a:xfrm>
          <a:prstGeom prst="rect">
            <a:avLst/>
          </a:prstGeom>
          <a:ln>
            <a:solidFill>
              <a:srgbClr val="FF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604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
          <p:cNvGrpSpPr/>
          <p:nvPr/>
        </p:nvGrpSpPr>
        <p:grpSpPr>
          <a:xfrm>
            <a:off x="0" y="0"/>
            <a:ext cx="9144000" cy="839997"/>
            <a:chOff x="0" y="0"/>
            <a:chExt cx="9144000" cy="839997"/>
          </a:xfrm>
        </p:grpSpPr>
        <p:sp>
          <p:nvSpPr>
            <p:cNvPr id="6" name="Rectangle 5"/>
            <p:cNvSpPr/>
            <p:nvPr/>
          </p:nvSpPr>
          <p:spPr>
            <a:xfrm>
              <a:off x="0" y="0"/>
              <a:ext cx="9144000" cy="839997"/>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Review of Literature</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graphicFrame>
        <p:nvGraphicFramePr>
          <p:cNvPr id="9" name="Table 8"/>
          <p:cNvGraphicFramePr>
            <a:graphicFrameLocks noGrp="1"/>
          </p:cNvGraphicFramePr>
          <p:nvPr/>
        </p:nvGraphicFramePr>
        <p:xfrm>
          <a:off x="140677" y="890563"/>
          <a:ext cx="8932985" cy="5212080"/>
        </p:xfrm>
        <a:graphic>
          <a:graphicData uri="http://schemas.openxmlformats.org/drawingml/2006/table">
            <a:tbl>
              <a:tblPr firstRow="1" bandRow="1">
                <a:tableStyleId>{616DA210-FB5B-4158-B5E0-FEB733F419BA}</a:tableStyleId>
              </a:tblPr>
              <a:tblGrid>
                <a:gridCol w="1702190"/>
                <a:gridCol w="7230795"/>
              </a:tblGrid>
              <a:tr h="370840">
                <a:tc>
                  <a:txBody>
                    <a:bodyPr/>
                    <a:lstStyle/>
                    <a:p>
                      <a:r>
                        <a:rPr lang="en-US" sz="1800" b="0" kern="1200" dirty="0" smtClean="0">
                          <a:solidFill>
                            <a:schemeClr val="tx1"/>
                          </a:solidFill>
                          <a:latin typeface="+mn-lt"/>
                          <a:ea typeface="+mn-ea"/>
                          <a:cs typeface="+mn-cs"/>
                        </a:rPr>
                        <a:t>Jain et al (2013)</a:t>
                      </a:r>
                      <a:endParaRPr lang="en-US" dirty="0"/>
                    </a:p>
                  </a:txBody>
                  <a:tcPr/>
                </a:tc>
                <a:tc>
                  <a:txBody>
                    <a:bodyPr/>
                    <a:lstStyle/>
                    <a:p>
                      <a:pPr indent="0" algn="just">
                        <a:buFont typeface="Arial" pitchFamily="34" charset="0"/>
                        <a:buNone/>
                      </a:pPr>
                      <a:r>
                        <a:rPr lang="en-US" sz="1800" b="0" kern="1200" dirty="0" smtClean="0">
                          <a:solidFill>
                            <a:schemeClr val="tx1"/>
                          </a:solidFill>
                          <a:latin typeface="+mn-lt"/>
                          <a:ea typeface="+mn-ea"/>
                          <a:cs typeface="+mn-cs"/>
                        </a:rPr>
                        <a:t>Analyzed the rainfall and temperature trends in Northeast  India from 1871-2008. </a:t>
                      </a:r>
                    </a:p>
                    <a:p>
                      <a:pPr indent="0" algn="just">
                        <a:buFont typeface="Arial" pitchFamily="34" charset="0"/>
                        <a:buNone/>
                      </a:pPr>
                      <a:endParaRPr lang="en-US" sz="1800" b="0" kern="1200" dirty="0" smtClean="0">
                        <a:solidFill>
                          <a:schemeClr val="tx1"/>
                        </a:solidFill>
                        <a:latin typeface="+mn-lt"/>
                        <a:ea typeface="+mn-ea"/>
                        <a:cs typeface="+mn-cs"/>
                      </a:endParaRPr>
                    </a:p>
                    <a:p>
                      <a:pPr indent="0" algn="just">
                        <a:buFont typeface="Arial" pitchFamily="34" charset="0"/>
                        <a:buNone/>
                      </a:pPr>
                      <a:r>
                        <a:rPr lang="en-US" sz="1800" b="0" kern="1200" dirty="0" smtClean="0">
                          <a:solidFill>
                            <a:schemeClr val="tx1"/>
                          </a:solidFill>
                          <a:latin typeface="+mn-lt"/>
                          <a:ea typeface="+mn-ea"/>
                          <a:cs typeface="+mn-cs"/>
                        </a:rPr>
                        <a:t>They found seasonal trends for some </a:t>
                      </a:r>
                      <a:r>
                        <a:rPr lang="en-US" sz="1800" b="0" kern="1200" dirty="0" err="1" smtClean="0">
                          <a:solidFill>
                            <a:schemeClr val="tx1"/>
                          </a:solidFill>
                          <a:latin typeface="+mn-lt"/>
                          <a:ea typeface="+mn-ea"/>
                          <a:cs typeface="+mn-cs"/>
                        </a:rPr>
                        <a:t>hydrometerological</a:t>
                      </a:r>
                      <a:r>
                        <a:rPr lang="en-US" sz="1800" b="0" kern="1200" dirty="0" smtClean="0">
                          <a:solidFill>
                            <a:schemeClr val="tx1"/>
                          </a:solidFill>
                          <a:latin typeface="+mn-lt"/>
                          <a:ea typeface="+mn-ea"/>
                          <a:cs typeface="+mn-cs"/>
                        </a:rPr>
                        <a:t> subdivisions for rainfall</a:t>
                      </a:r>
                      <a:r>
                        <a:rPr lang="en-US" sz="1800" b="0" kern="1200" baseline="0" dirty="0" smtClean="0">
                          <a:solidFill>
                            <a:schemeClr val="tx1"/>
                          </a:solidFill>
                          <a:latin typeface="+mn-lt"/>
                          <a:ea typeface="+mn-ea"/>
                          <a:cs typeface="+mn-cs"/>
                        </a:rPr>
                        <a:t> and reported </a:t>
                      </a:r>
                      <a:r>
                        <a:rPr lang="en-US" sz="1800" b="0" kern="1200" dirty="0" smtClean="0">
                          <a:solidFill>
                            <a:schemeClr val="tx1"/>
                          </a:solidFill>
                          <a:latin typeface="+mn-lt"/>
                          <a:ea typeface="+mn-ea"/>
                          <a:cs typeface="+mn-cs"/>
                        </a:rPr>
                        <a:t>rising trends for temperature variables</a:t>
                      </a:r>
                      <a:endParaRPr lang="en-US" dirty="0"/>
                    </a:p>
                  </a:txBody>
                  <a:tcPr/>
                </a:tc>
              </a:tr>
              <a:tr h="370840">
                <a:tc>
                  <a:txBody>
                    <a:bodyPr/>
                    <a:lstStyle/>
                    <a:p>
                      <a:r>
                        <a:rPr lang="en-US" sz="1800" b="0" kern="1200" dirty="0" smtClean="0">
                          <a:solidFill>
                            <a:schemeClr val="tx1"/>
                          </a:solidFill>
                          <a:latin typeface="+mn-lt"/>
                          <a:ea typeface="+mn-ea"/>
                          <a:cs typeface="+mn-cs"/>
                        </a:rPr>
                        <a:t>Ray et al (2013) </a:t>
                      </a:r>
                      <a:endParaRPr lang="en-US" dirty="0"/>
                    </a:p>
                  </a:txBody>
                  <a:tcPr/>
                </a:tc>
                <a:tc>
                  <a:txBody>
                    <a:bodyPr/>
                    <a:lstStyle/>
                    <a:p>
                      <a:r>
                        <a:rPr lang="en-US" sz="1800" b="0" kern="1200" dirty="0" smtClean="0">
                          <a:solidFill>
                            <a:schemeClr val="tx1"/>
                          </a:solidFill>
                          <a:latin typeface="+mn-lt"/>
                          <a:ea typeface="+mn-ea"/>
                          <a:cs typeface="+mn-cs"/>
                        </a:rPr>
                        <a:t>Rainfall analysis was carried out based on thirty five years (1973-2007) daily rainfall data in </a:t>
                      </a:r>
                      <a:r>
                        <a:rPr lang="en-US" sz="1800" b="0" kern="1200" dirty="0" err="1" smtClean="0">
                          <a:solidFill>
                            <a:schemeClr val="tx1"/>
                          </a:solidFill>
                          <a:latin typeface="+mn-lt"/>
                          <a:ea typeface="+mn-ea"/>
                          <a:cs typeface="+mn-cs"/>
                        </a:rPr>
                        <a:t>Shillong</a:t>
                      </a:r>
                      <a:r>
                        <a:rPr lang="en-US" sz="1800" b="0" kern="1200" dirty="0" smtClean="0">
                          <a:solidFill>
                            <a:schemeClr val="tx1"/>
                          </a:solidFill>
                          <a:latin typeface="+mn-lt"/>
                          <a:ea typeface="+mn-ea"/>
                          <a:cs typeface="+mn-cs"/>
                        </a:rPr>
                        <a:t>, Meghalaya. </a:t>
                      </a:r>
                    </a:p>
                    <a:p>
                      <a:endParaRPr lang="en-US" sz="1800" b="0" kern="1200" dirty="0" smtClean="0">
                        <a:solidFill>
                          <a:schemeClr val="tx1"/>
                        </a:solidFill>
                        <a:latin typeface="+mn-lt"/>
                        <a:ea typeface="+mn-ea"/>
                        <a:cs typeface="+mn-cs"/>
                      </a:endParaRPr>
                    </a:p>
                    <a:p>
                      <a:r>
                        <a:rPr lang="en-US" sz="1800" b="0" kern="1200" dirty="0" smtClean="0">
                          <a:solidFill>
                            <a:schemeClr val="tx1"/>
                          </a:solidFill>
                          <a:latin typeface="+mn-lt"/>
                          <a:ea typeface="+mn-ea"/>
                          <a:cs typeface="+mn-cs"/>
                        </a:rPr>
                        <a:t>They reported an incident of severe drought in the year 2000; eight years with moderate and eleven years with mild drought at </a:t>
                      </a:r>
                      <a:r>
                        <a:rPr lang="en-US" sz="1800" b="0" kern="1200" dirty="0" err="1" smtClean="0">
                          <a:solidFill>
                            <a:schemeClr val="tx1"/>
                          </a:solidFill>
                          <a:latin typeface="+mn-lt"/>
                          <a:ea typeface="+mn-ea"/>
                          <a:cs typeface="+mn-cs"/>
                        </a:rPr>
                        <a:t>Shillong</a:t>
                      </a:r>
                      <a:r>
                        <a:rPr lang="en-US" sz="1800" b="0" kern="1200" dirty="0" smtClean="0">
                          <a:solidFill>
                            <a:schemeClr val="tx1"/>
                          </a:solidFill>
                          <a:latin typeface="+mn-lt"/>
                          <a:ea typeface="+mn-ea"/>
                          <a:cs typeface="+mn-cs"/>
                        </a:rPr>
                        <a:t>. </a:t>
                      </a:r>
                      <a:endParaRPr lang="en-US" dirty="0"/>
                    </a:p>
                  </a:txBody>
                  <a:tcPr/>
                </a:tc>
              </a:tr>
              <a:tr h="370840">
                <a:tc>
                  <a:txBody>
                    <a:bodyPr/>
                    <a:lstStyle/>
                    <a:p>
                      <a:r>
                        <a:rPr lang="en-US" sz="1800" b="0" kern="1200" dirty="0" err="1" smtClean="0">
                          <a:solidFill>
                            <a:schemeClr val="tx1"/>
                          </a:solidFill>
                          <a:latin typeface="+mn-lt"/>
                          <a:ea typeface="+mn-ea"/>
                          <a:cs typeface="+mn-cs"/>
                        </a:rPr>
                        <a:t>Parida</a:t>
                      </a:r>
                      <a:r>
                        <a:rPr lang="en-US" sz="1800" b="0" kern="1200" dirty="0" smtClean="0">
                          <a:solidFill>
                            <a:schemeClr val="tx1"/>
                          </a:solidFill>
                          <a:latin typeface="+mn-lt"/>
                          <a:ea typeface="+mn-ea"/>
                          <a:cs typeface="+mn-cs"/>
                        </a:rPr>
                        <a:t> and </a:t>
                      </a:r>
                      <a:r>
                        <a:rPr lang="en-US" sz="1800" b="0" kern="1200" dirty="0" err="1" smtClean="0">
                          <a:solidFill>
                            <a:schemeClr val="tx1"/>
                          </a:solidFill>
                          <a:latin typeface="+mn-lt"/>
                          <a:ea typeface="+mn-ea"/>
                          <a:cs typeface="+mn-cs"/>
                        </a:rPr>
                        <a:t>Oinam</a:t>
                      </a:r>
                      <a:r>
                        <a:rPr lang="en-US" sz="1800" b="0" kern="1200" dirty="0" smtClean="0">
                          <a:solidFill>
                            <a:schemeClr val="tx1"/>
                          </a:solidFill>
                          <a:latin typeface="+mn-lt"/>
                          <a:ea typeface="+mn-ea"/>
                          <a:cs typeface="+mn-cs"/>
                        </a:rPr>
                        <a:t> (2015)</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Analyzed the percentage departure of rainfall for two decade (1997-2014) found that SW rainfall in North Eastern region has gradually dropped in recent years compared to 1980s and 1990s resulting in witnessing of frequent unprecedented drought in North East, India.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They reported that in North East India, probability of drought occurrence was 54%, compared to 27% for Western India in the recent decade (2000–2014). </a:t>
                      </a:r>
                      <a:endParaRPr lang="en-US" dirty="0"/>
                    </a:p>
                  </a:txBody>
                  <a:tcPr/>
                </a:tc>
              </a:tr>
            </a:tbl>
          </a:graphicData>
        </a:graphic>
      </p:graphicFrame>
    </p:spTree>
    <p:extLst>
      <p:ext uri="{BB962C8B-B14F-4D97-AF65-F5344CB8AC3E}">
        <p14:creationId xmlns:p14="http://schemas.microsoft.com/office/powerpoint/2010/main" val="1735487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
          <p:cNvGrpSpPr/>
          <p:nvPr/>
        </p:nvGrpSpPr>
        <p:grpSpPr>
          <a:xfrm>
            <a:off x="0" y="0"/>
            <a:ext cx="9144000" cy="839997"/>
            <a:chOff x="0" y="0"/>
            <a:chExt cx="9144000" cy="839997"/>
          </a:xfrm>
        </p:grpSpPr>
        <p:sp>
          <p:nvSpPr>
            <p:cNvPr id="6" name="Rectangle 5"/>
            <p:cNvSpPr/>
            <p:nvPr/>
          </p:nvSpPr>
          <p:spPr>
            <a:xfrm>
              <a:off x="0" y="0"/>
              <a:ext cx="9144000" cy="839997"/>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Review of Literature</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graphicFrame>
        <p:nvGraphicFramePr>
          <p:cNvPr id="9" name="Table 8"/>
          <p:cNvGraphicFramePr>
            <a:graphicFrameLocks noGrp="1"/>
          </p:cNvGraphicFramePr>
          <p:nvPr/>
        </p:nvGraphicFramePr>
        <p:xfrm>
          <a:off x="1" y="904630"/>
          <a:ext cx="9144000" cy="4937760"/>
        </p:xfrm>
        <a:graphic>
          <a:graphicData uri="http://schemas.openxmlformats.org/drawingml/2006/table">
            <a:tbl>
              <a:tblPr firstRow="1" bandRow="1">
                <a:tableStyleId>{616DA210-FB5B-4158-B5E0-FEB733F419BA}</a:tableStyleId>
              </a:tblPr>
              <a:tblGrid>
                <a:gridCol w="1468800"/>
                <a:gridCol w="7675200"/>
              </a:tblGrid>
              <a:tr h="370840">
                <a:tc>
                  <a:txBody>
                    <a:bodyPr/>
                    <a:lstStyle/>
                    <a:p>
                      <a:r>
                        <a:rPr lang="en-US" sz="1800" b="0" kern="1200" dirty="0" smtClean="0">
                          <a:solidFill>
                            <a:schemeClr val="tx1"/>
                          </a:solidFill>
                          <a:latin typeface="+mn-lt"/>
                          <a:ea typeface="+mn-ea"/>
                          <a:cs typeface="+mn-cs"/>
                        </a:rPr>
                        <a:t>CFMSG, NIH  (1997)</a:t>
                      </a:r>
                      <a:endParaRPr lang="en-US" dirty="0"/>
                    </a:p>
                  </a:txBody>
                  <a:tcPr/>
                </a:tc>
                <a:tc>
                  <a:txBody>
                    <a:bodyPr/>
                    <a:lstStyle/>
                    <a:p>
                      <a:pPr indent="0" algn="just">
                        <a:buFont typeface="Arial" pitchFamily="34" charset="0"/>
                        <a:buNone/>
                      </a:pPr>
                      <a:r>
                        <a:rPr lang="en-US" sz="1800" b="0" kern="1200" dirty="0" smtClean="0">
                          <a:solidFill>
                            <a:schemeClr val="tx1"/>
                          </a:solidFill>
                          <a:latin typeface="+mn-lt"/>
                          <a:ea typeface="+mn-ea"/>
                          <a:cs typeface="+mn-cs"/>
                        </a:rPr>
                        <a:t>Undertook a study on Flood Plain Mapping of </a:t>
                      </a:r>
                      <a:r>
                        <a:rPr lang="en-US" sz="1800" b="0" kern="1200" dirty="0" err="1" smtClean="0">
                          <a:solidFill>
                            <a:schemeClr val="tx1"/>
                          </a:solidFill>
                          <a:latin typeface="+mn-lt"/>
                          <a:ea typeface="+mn-ea"/>
                          <a:cs typeface="+mn-cs"/>
                        </a:rPr>
                        <a:t>Phulbari</a:t>
                      </a:r>
                      <a:r>
                        <a:rPr lang="en-US" sz="1800" b="0" kern="1200" dirty="0" smtClean="0">
                          <a:solidFill>
                            <a:schemeClr val="tx1"/>
                          </a:solidFill>
                          <a:latin typeface="+mn-lt"/>
                          <a:ea typeface="+mn-ea"/>
                          <a:cs typeface="+mn-cs"/>
                        </a:rPr>
                        <a:t> Area in Meghalaya. </a:t>
                      </a:r>
                    </a:p>
                    <a:p>
                      <a:pPr indent="0" algn="just">
                        <a:buFont typeface="Arial" pitchFamily="34" charset="0"/>
                        <a:buNone/>
                      </a:pPr>
                      <a:endParaRPr lang="en-US" sz="1800" b="0" kern="1200" dirty="0" smtClean="0">
                        <a:solidFill>
                          <a:schemeClr val="tx1"/>
                        </a:solidFill>
                        <a:latin typeface="+mn-lt"/>
                        <a:ea typeface="+mn-ea"/>
                        <a:cs typeface="+mn-cs"/>
                      </a:endParaRPr>
                    </a:p>
                    <a:p>
                      <a:pPr indent="0" algn="just">
                        <a:buFont typeface="Arial" pitchFamily="34" charset="0"/>
                        <a:buNone/>
                      </a:pPr>
                      <a:r>
                        <a:rPr lang="en-US" sz="1800" b="0" kern="1200" dirty="0" smtClean="0">
                          <a:solidFill>
                            <a:schemeClr val="tx1"/>
                          </a:solidFill>
                          <a:latin typeface="+mn-lt"/>
                          <a:ea typeface="+mn-ea"/>
                          <a:cs typeface="+mn-cs"/>
                        </a:rPr>
                        <a:t>The study mapped the flood plain of the area with the remote sensing data, IRS-1A &amp; 1B at 1:50000 FCC were used. </a:t>
                      </a:r>
                      <a:endParaRPr lang="en-US" dirty="0"/>
                    </a:p>
                  </a:txBody>
                  <a:tcPr/>
                </a:tc>
              </a:tr>
              <a:tr h="370840">
                <a:tc>
                  <a:txBody>
                    <a:bodyPr/>
                    <a:lstStyle/>
                    <a:p>
                      <a:r>
                        <a:rPr lang="en-US" sz="1800" b="0" kern="1200" dirty="0" smtClean="0">
                          <a:solidFill>
                            <a:schemeClr val="tx1"/>
                          </a:solidFill>
                          <a:latin typeface="+mn-lt"/>
                          <a:ea typeface="+mn-ea"/>
                          <a:cs typeface="+mn-cs"/>
                        </a:rPr>
                        <a:t>Sharma et al (2018) </a:t>
                      </a:r>
                      <a:endParaRPr lang="en-US" dirty="0"/>
                    </a:p>
                  </a:txBody>
                  <a:tcPr/>
                </a:tc>
                <a:tc>
                  <a:txBody>
                    <a:bodyPr/>
                    <a:lstStyle/>
                    <a:p>
                      <a:r>
                        <a:rPr lang="en-US" sz="1800" b="0" kern="1200" dirty="0" smtClean="0">
                          <a:solidFill>
                            <a:schemeClr val="tx1"/>
                          </a:solidFill>
                          <a:latin typeface="+mn-lt"/>
                          <a:ea typeface="+mn-ea"/>
                          <a:cs typeface="+mn-cs"/>
                        </a:rPr>
                        <a:t>Analyzed the hydrological sensitivity for flood risk assessment </a:t>
                      </a:r>
                      <a:r>
                        <a:rPr lang="en-US" sz="1800" b="0" kern="1200" dirty="0" err="1" smtClean="0">
                          <a:solidFill>
                            <a:schemeClr val="tx1"/>
                          </a:solidFill>
                          <a:latin typeface="+mn-lt"/>
                          <a:ea typeface="+mn-ea"/>
                          <a:cs typeface="+mn-cs"/>
                        </a:rPr>
                        <a:t>forKulsi</a:t>
                      </a:r>
                      <a:r>
                        <a:rPr lang="en-US" sz="1800" b="0" kern="1200" dirty="0" smtClean="0">
                          <a:solidFill>
                            <a:schemeClr val="tx1"/>
                          </a:solidFill>
                          <a:latin typeface="+mn-lt"/>
                          <a:ea typeface="+mn-ea"/>
                          <a:cs typeface="+mn-cs"/>
                        </a:rPr>
                        <a:t> River basin, Brahmaputra (Assam/Meghalaya).</a:t>
                      </a:r>
                    </a:p>
                    <a:p>
                      <a:endParaRPr lang="en-US" sz="1800" b="0" kern="1200" dirty="0" smtClean="0">
                        <a:solidFill>
                          <a:schemeClr val="tx1"/>
                        </a:solidFill>
                        <a:latin typeface="+mn-lt"/>
                        <a:ea typeface="+mn-ea"/>
                        <a:cs typeface="+mn-cs"/>
                      </a:endParaRPr>
                    </a:p>
                    <a:p>
                      <a:r>
                        <a:rPr lang="en-US" sz="1800" b="0" kern="1200" dirty="0" smtClean="0">
                          <a:solidFill>
                            <a:schemeClr val="tx1"/>
                          </a:solidFill>
                          <a:latin typeface="+mn-lt"/>
                          <a:ea typeface="+mn-ea"/>
                          <a:cs typeface="+mn-cs"/>
                        </a:rPr>
                        <a:t>Rainfall-Runoff-Inundation (RRI) hydrological model was used to simulate the recent historical flood.</a:t>
                      </a:r>
                    </a:p>
                    <a:p>
                      <a:endParaRPr lang="en-US" sz="1800" b="0" kern="1200" dirty="0" smtClean="0">
                        <a:solidFill>
                          <a:schemeClr val="tx1"/>
                        </a:solidFill>
                        <a:latin typeface="+mn-lt"/>
                        <a:ea typeface="+mn-ea"/>
                        <a:cs typeface="+mn-cs"/>
                      </a:endParaRPr>
                    </a:p>
                    <a:p>
                      <a:r>
                        <a:rPr lang="en-US" sz="1800" b="0" kern="1200" dirty="0" smtClean="0">
                          <a:solidFill>
                            <a:schemeClr val="tx1"/>
                          </a:solidFill>
                          <a:latin typeface="+mn-lt"/>
                          <a:ea typeface="+mn-ea"/>
                          <a:cs typeface="+mn-cs"/>
                        </a:rPr>
                        <a:t>They found that calibrated and validated RRI model simulations agreed well with the observed discharge and (MODIS)-detected flood extents. </a:t>
                      </a:r>
                      <a:endParaRPr lang="en-US" dirty="0"/>
                    </a:p>
                  </a:txBody>
                  <a:tcPr/>
                </a:tc>
              </a:tr>
              <a:tr h="370840">
                <a:tc>
                  <a:txBody>
                    <a:bodyPr/>
                    <a:lstStyle/>
                    <a:p>
                      <a:r>
                        <a:rPr lang="en-US" sz="1800" b="0" kern="1200" dirty="0" smtClean="0">
                          <a:solidFill>
                            <a:schemeClr val="tx1"/>
                          </a:solidFill>
                          <a:latin typeface="+mn-lt"/>
                          <a:ea typeface="+mn-ea"/>
                          <a:cs typeface="+mn-cs"/>
                        </a:rPr>
                        <a:t>Barman et al (2019)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Developed a Flood Early Warning System (FLEWS) in </a:t>
                      </a:r>
                      <a:r>
                        <a:rPr lang="en-US" sz="1800" b="0" kern="1200" dirty="0" err="1" smtClean="0">
                          <a:solidFill>
                            <a:schemeClr val="tx1"/>
                          </a:solidFill>
                          <a:latin typeface="+mn-lt"/>
                          <a:ea typeface="+mn-ea"/>
                          <a:cs typeface="+mn-cs"/>
                        </a:rPr>
                        <a:t>Brahamaputra</a:t>
                      </a:r>
                      <a:r>
                        <a:rPr lang="en-US" sz="1800" b="0" kern="1200" dirty="0" smtClean="0">
                          <a:solidFill>
                            <a:schemeClr val="tx1"/>
                          </a:solidFill>
                          <a:latin typeface="+mn-lt"/>
                          <a:ea typeface="+mn-ea"/>
                          <a:cs typeface="+mn-cs"/>
                        </a:rPr>
                        <a:t> and Barak Valleys based on </a:t>
                      </a:r>
                      <a:r>
                        <a:rPr lang="en-US" sz="1800" b="0" kern="1200" dirty="0" err="1" smtClean="0">
                          <a:solidFill>
                            <a:schemeClr val="tx1"/>
                          </a:solidFill>
                          <a:latin typeface="+mn-lt"/>
                          <a:ea typeface="+mn-ea"/>
                          <a:cs typeface="+mn-cs"/>
                        </a:rPr>
                        <a:t>hydrometerological</a:t>
                      </a:r>
                      <a:r>
                        <a:rPr lang="en-US" sz="1800" b="0" kern="1200" dirty="0" smtClean="0">
                          <a:solidFill>
                            <a:schemeClr val="tx1"/>
                          </a:solidFill>
                          <a:latin typeface="+mn-lt"/>
                          <a:ea typeface="+mn-ea"/>
                          <a:cs typeface="+mn-cs"/>
                        </a:rPr>
                        <a:t> inputs.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tx1"/>
                          </a:solidFill>
                          <a:latin typeface="+mn-lt"/>
                          <a:ea typeface="+mn-ea"/>
                          <a:cs typeface="+mn-cs"/>
                        </a:rPr>
                        <a:t>The model has been extended to Arunachal Pradesh, Manipur, Tripura and Nagaland in North East India</a:t>
                      </a:r>
                      <a:endParaRPr lang="en-US" dirty="0"/>
                    </a:p>
                  </a:txBody>
                  <a:tcPr/>
                </a:tc>
              </a:tr>
            </a:tbl>
          </a:graphicData>
        </a:graphic>
      </p:graphicFrame>
    </p:spTree>
    <p:extLst>
      <p:ext uri="{BB962C8B-B14F-4D97-AF65-F5344CB8AC3E}">
        <p14:creationId xmlns:p14="http://schemas.microsoft.com/office/powerpoint/2010/main" val="1735487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0" y="0"/>
            <a:ext cx="9144000" cy="839997"/>
            <a:chOff x="0" y="0"/>
            <a:chExt cx="9144000" cy="839997"/>
          </a:xfrm>
        </p:grpSpPr>
        <p:sp>
          <p:nvSpPr>
            <p:cNvPr id="6" name="Rectangle 5"/>
            <p:cNvSpPr/>
            <p:nvPr/>
          </p:nvSpPr>
          <p:spPr>
            <a:xfrm>
              <a:off x="0" y="0"/>
              <a:ext cx="9144000" cy="839997"/>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Objectives</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
        <p:nvSpPr>
          <p:cNvPr id="2" name="Rectangle 1"/>
          <p:cNvSpPr/>
          <p:nvPr/>
        </p:nvSpPr>
        <p:spPr>
          <a:xfrm>
            <a:off x="215661" y="916227"/>
            <a:ext cx="8462513" cy="391004"/>
          </a:xfrm>
          <a:prstGeom prst="rect">
            <a:avLst/>
          </a:prstGeom>
        </p:spPr>
        <p:txBody>
          <a:bodyPr wrap="square">
            <a:spAutoFit/>
          </a:bodyPr>
          <a:lstStyle/>
          <a:p>
            <a:pPr marR="0" algn="just">
              <a:lnSpc>
                <a:spcPct val="115000"/>
              </a:lnSpc>
              <a:spcBef>
                <a:spcPts val="0"/>
              </a:spcBef>
              <a:spcAft>
                <a:spcPts val="0"/>
              </a:spcAft>
            </a:pPr>
            <a:r>
              <a:rPr lang="en-US" b="1" dirty="0">
                <a:latin typeface="Book Antiqua" panose="02040602050305030304" pitchFamily="18" charset="0"/>
                <a:ea typeface="Calibri" panose="020F0502020204030204" pitchFamily="34" charset="0"/>
                <a:cs typeface="Mangal"/>
              </a:rPr>
              <a:t>Based on the research problem following research objectives have been </a:t>
            </a:r>
            <a:r>
              <a:rPr lang="en-US" b="1" dirty="0" smtClean="0">
                <a:latin typeface="Book Antiqua" panose="02040602050305030304" pitchFamily="18" charset="0"/>
                <a:ea typeface="Calibri" panose="020F0502020204030204" pitchFamily="34" charset="0"/>
                <a:cs typeface="Mangal"/>
              </a:rPr>
              <a:t>framed</a:t>
            </a:r>
            <a:endParaRPr lang="en-US" b="1" dirty="0">
              <a:latin typeface="Arial" panose="020B0604020202020204" pitchFamily="34" charset="0"/>
              <a:ea typeface="Calibri" panose="020F0502020204030204" pitchFamily="34" charset="0"/>
              <a:cs typeface="Mangal"/>
            </a:endParaRPr>
          </a:p>
        </p:txBody>
      </p:sp>
      <p:graphicFrame>
        <p:nvGraphicFramePr>
          <p:cNvPr id="9" name="Table 8"/>
          <p:cNvGraphicFramePr>
            <a:graphicFrameLocks noGrp="1"/>
          </p:cNvGraphicFramePr>
          <p:nvPr>
            <p:extLst>
              <p:ext uri="{D42A27DB-BD31-4B8C-83A1-F6EECF244321}">
                <p14:modId xmlns:p14="http://schemas.microsoft.com/office/powerpoint/2010/main" val="1539976479"/>
              </p:ext>
            </p:extLst>
          </p:nvPr>
        </p:nvGraphicFramePr>
        <p:xfrm>
          <a:off x="628816" y="1307231"/>
          <a:ext cx="7886367" cy="4983480"/>
        </p:xfrm>
        <a:graphic>
          <a:graphicData uri="http://schemas.openxmlformats.org/drawingml/2006/table">
            <a:tbl>
              <a:tblPr firstRow="1" bandRow="1">
                <a:tableStyleId>{69CF1AB2-1976-4502-BF36-3FF5EA218861}</a:tableStyleId>
              </a:tblPr>
              <a:tblGrid>
                <a:gridCol w="457200"/>
                <a:gridCol w="7429167"/>
              </a:tblGrid>
              <a:tr h="748117">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1</a:t>
                      </a:r>
                      <a:endParaRPr lang="en-US" b="0" dirty="0"/>
                    </a:p>
                  </a:txBody>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b="0" dirty="0" smtClean="0">
                          <a:latin typeface="Book Antiqua" panose="02040602050305030304" pitchFamily="18" charset="0"/>
                          <a:ea typeface="Calibri" panose="020F0502020204030204" pitchFamily="34" charset="0"/>
                          <a:cs typeface="Mangal"/>
                        </a:rPr>
                        <a:t>To assess Land use and Land cover change for the past two decades (2000-2020) in </a:t>
                      </a:r>
                      <a:r>
                        <a:rPr lang="en-US" b="0" dirty="0" err="1" smtClean="0">
                          <a:latin typeface="Book Antiqua" panose="02040602050305030304" pitchFamily="18" charset="0"/>
                          <a:ea typeface="Calibri" panose="020F0502020204030204" pitchFamily="34" charset="0"/>
                          <a:cs typeface="Mangal"/>
                        </a:rPr>
                        <a:t>Garo</a:t>
                      </a:r>
                      <a:r>
                        <a:rPr lang="en-US" b="0" dirty="0" smtClean="0">
                          <a:latin typeface="Book Antiqua" panose="02040602050305030304" pitchFamily="18" charset="0"/>
                          <a:ea typeface="Calibri" panose="020F0502020204030204" pitchFamily="34" charset="0"/>
                          <a:cs typeface="Mangal"/>
                        </a:rPr>
                        <a:t> Hills.</a:t>
                      </a:r>
                      <a:endParaRPr lang="en-US" b="0" dirty="0" smtClean="0">
                        <a:latin typeface="Arial" panose="020B0604020202020204" pitchFamily="34" charset="0"/>
                        <a:ea typeface="Calibri" panose="020F0502020204030204" pitchFamily="34" charset="0"/>
                        <a:cs typeface="Mangal"/>
                      </a:endParaRPr>
                    </a:p>
                  </a:txBody>
                  <a:tcPr/>
                </a:tc>
              </a:tr>
              <a:tr h="370840">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2</a:t>
                      </a:r>
                      <a:endParaRPr lang="en-US" b="0" dirty="0"/>
                    </a:p>
                  </a:txBody>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b="0" dirty="0" smtClean="0">
                          <a:latin typeface="Book Antiqua" panose="02040602050305030304" pitchFamily="18" charset="0"/>
                          <a:ea typeface="Calibri" panose="020F0502020204030204" pitchFamily="34" charset="0"/>
                          <a:cs typeface="Mangal"/>
                        </a:rPr>
                        <a:t>To assess the frequency of occurrence and severity of drought and dry spells in </a:t>
                      </a:r>
                      <a:r>
                        <a:rPr lang="en-US" b="0" dirty="0" err="1" smtClean="0">
                          <a:latin typeface="Book Antiqua" panose="02040602050305030304" pitchFamily="18" charset="0"/>
                          <a:ea typeface="Calibri" panose="020F0502020204030204" pitchFamily="34" charset="0"/>
                          <a:cs typeface="Mangal"/>
                        </a:rPr>
                        <a:t>Garo</a:t>
                      </a:r>
                      <a:r>
                        <a:rPr lang="en-US" b="0" dirty="0" smtClean="0">
                          <a:latin typeface="Book Antiqua" panose="02040602050305030304" pitchFamily="18" charset="0"/>
                          <a:ea typeface="Calibri" panose="020F0502020204030204" pitchFamily="34" charset="0"/>
                          <a:cs typeface="Mangal"/>
                        </a:rPr>
                        <a:t> Hills.</a:t>
                      </a:r>
                      <a:endParaRPr lang="en-US" b="0" dirty="0" smtClean="0">
                        <a:latin typeface="Arial" panose="020B0604020202020204" pitchFamily="34" charset="0"/>
                        <a:ea typeface="Calibri" panose="020F0502020204030204" pitchFamily="34" charset="0"/>
                        <a:cs typeface="Mangal"/>
                      </a:endParaRPr>
                    </a:p>
                  </a:txBody>
                  <a:tcPr/>
                </a:tc>
              </a:tr>
              <a:tr h="370840">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3</a:t>
                      </a:r>
                      <a:endParaRPr lang="en-US" b="0" dirty="0"/>
                    </a:p>
                  </a:txBody>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b="0" dirty="0" smtClean="0">
                          <a:latin typeface="Book Antiqua" panose="02040602050305030304" pitchFamily="18" charset="0"/>
                          <a:ea typeface="Calibri" panose="020F0502020204030204" pitchFamily="34" charset="0"/>
                          <a:cs typeface="Mangal"/>
                        </a:rPr>
                        <a:t>To identify areas vulnerable to drought risk in </a:t>
                      </a:r>
                      <a:r>
                        <a:rPr lang="en-US" b="0" dirty="0" err="1" smtClean="0">
                          <a:latin typeface="Book Antiqua" panose="02040602050305030304" pitchFamily="18" charset="0"/>
                          <a:ea typeface="Calibri" panose="020F0502020204030204" pitchFamily="34" charset="0"/>
                          <a:cs typeface="Mangal"/>
                        </a:rPr>
                        <a:t>Garo</a:t>
                      </a:r>
                      <a:r>
                        <a:rPr lang="en-US" b="0" dirty="0" smtClean="0">
                          <a:latin typeface="Book Antiqua" panose="02040602050305030304" pitchFamily="18" charset="0"/>
                          <a:ea typeface="Calibri" panose="020F0502020204030204" pitchFamily="34" charset="0"/>
                          <a:cs typeface="Mangal"/>
                        </a:rPr>
                        <a:t> Hills using physical social and climatic factors including satellite rainfall data and other thematic information.</a:t>
                      </a:r>
                      <a:endParaRPr lang="en-US" b="0" dirty="0" smtClean="0">
                        <a:latin typeface="Arial" panose="020B0604020202020204" pitchFamily="34" charset="0"/>
                        <a:ea typeface="Calibri" panose="020F0502020204030204" pitchFamily="34" charset="0"/>
                        <a:cs typeface="Mangal"/>
                      </a:endParaRPr>
                    </a:p>
                  </a:txBody>
                  <a:tcPr/>
                </a:tc>
              </a:tr>
              <a:tr h="370840">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4</a:t>
                      </a:r>
                      <a:endParaRPr lang="en-US" b="0" dirty="0"/>
                    </a:p>
                  </a:txBody>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b="0" dirty="0" smtClean="0">
                          <a:latin typeface="Book Antiqua" panose="02040602050305030304" pitchFamily="18" charset="0"/>
                          <a:ea typeface="Calibri" panose="020F0502020204030204" pitchFamily="34" charset="0"/>
                          <a:cs typeface="Mangal"/>
                        </a:rPr>
                        <a:t>To carryout flood frequency analysis and to map the flood inundated areas in </a:t>
                      </a:r>
                      <a:r>
                        <a:rPr lang="en-US" b="0" dirty="0" err="1" smtClean="0">
                          <a:latin typeface="Book Antiqua" panose="02040602050305030304" pitchFamily="18" charset="0"/>
                          <a:ea typeface="Calibri" panose="020F0502020204030204" pitchFamily="34" charset="0"/>
                          <a:cs typeface="Mangal"/>
                        </a:rPr>
                        <a:t>Garo</a:t>
                      </a:r>
                      <a:r>
                        <a:rPr lang="en-US" b="0" dirty="0" smtClean="0">
                          <a:latin typeface="Book Antiqua" panose="02040602050305030304" pitchFamily="18" charset="0"/>
                          <a:ea typeface="Calibri" panose="020F0502020204030204" pitchFamily="34" charset="0"/>
                          <a:cs typeface="Mangal"/>
                        </a:rPr>
                        <a:t> Hills using Rainfall-Runoff-Inundation (RRI model).</a:t>
                      </a:r>
                      <a:endParaRPr lang="en-US" b="0" dirty="0" smtClean="0">
                        <a:latin typeface="Arial" panose="020B0604020202020204" pitchFamily="34" charset="0"/>
                        <a:ea typeface="Calibri" panose="020F0502020204030204" pitchFamily="34" charset="0"/>
                        <a:cs typeface="Mangal"/>
                      </a:endParaRPr>
                    </a:p>
                  </a:txBody>
                  <a:tcPr/>
                </a:tc>
              </a:tr>
              <a:tr h="370840">
                <a:tc>
                  <a:txBody>
                    <a:bodyPr/>
                    <a:lstStyle/>
                    <a:p>
                      <a:pPr>
                        <a:lnSpc>
                          <a:spcPct val="150000"/>
                        </a:lnSpc>
                        <a:spcBef>
                          <a:spcPts val="600"/>
                        </a:spcBef>
                        <a:spcAft>
                          <a:spcPts val="600"/>
                        </a:spcAft>
                      </a:pPr>
                      <a:r>
                        <a:rPr lang="en-US" b="0" dirty="0" smtClean="0">
                          <a:latin typeface="Book Antiqua" panose="02040602050305030304" pitchFamily="18" charset="0"/>
                          <a:ea typeface="Calibri" panose="020F0502020204030204" pitchFamily="34" charset="0"/>
                          <a:cs typeface="Mangal"/>
                        </a:rPr>
                        <a:t>5</a:t>
                      </a:r>
                      <a:endParaRPr lang="en-US" b="0" dirty="0"/>
                    </a:p>
                  </a:txBody>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b="0" dirty="0" smtClean="0">
                          <a:latin typeface="Book Antiqua" panose="02040602050305030304" pitchFamily="18" charset="0"/>
                          <a:ea typeface="Calibri" panose="020F0502020204030204" pitchFamily="34" charset="0"/>
                          <a:cs typeface="Mangal"/>
                        </a:rPr>
                        <a:t>To prepare region specific plan for drought mitigation and flood management in </a:t>
                      </a:r>
                      <a:r>
                        <a:rPr lang="en-US" b="0" dirty="0" err="1" smtClean="0">
                          <a:latin typeface="Book Antiqua" panose="02040602050305030304" pitchFamily="18" charset="0"/>
                          <a:ea typeface="Calibri" panose="020F0502020204030204" pitchFamily="34" charset="0"/>
                          <a:cs typeface="Mangal"/>
                        </a:rPr>
                        <a:t>Garo</a:t>
                      </a:r>
                      <a:r>
                        <a:rPr lang="en-US" b="0" dirty="0" smtClean="0">
                          <a:latin typeface="Book Antiqua" panose="02040602050305030304" pitchFamily="18" charset="0"/>
                          <a:ea typeface="Calibri" panose="020F0502020204030204" pitchFamily="34" charset="0"/>
                          <a:cs typeface="Mangal"/>
                        </a:rPr>
                        <a:t> Hills.</a:t>
                      </a:r>
                      <a:endParaRPr lang="en-US" b="0" dirty="0" smtClean="0">
                        <a:effectLst/>
                        <a:latin typeface="Arial" panose="020B0604020202020204" pitchFamily="34" charset="0"/>
                        <a:ea typeface="Calibri" panose="020F0502020204030204" pitchFamily="34" charset="0"/>
                        <a:cs typeface="Mangal"/>
                      </a:endParaRPr>
                    </a:p>
                  </a:txBody>
                  <a:tcPr/>
                </a:tc>
              </a:tr>
            </a:tbl>
          </a:graphicData>
        </a:graphic>
      </p:graphicFrame>
    </p:spTree>
    <p:extLst>
      <p:ext uri="{BB962C8B-B14F-4D97-AF65-F5344CB8AC3E}">
        <p14:creationId xmlns:p14="http://schemas.microsoft.com/office/powerpoint/2010/main" val="1620924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13646" t="36481" r="53551" b="18148"/>
          <a:stretch/>
        </p:blipFill>
        <p:spPr>
          <a:xfrm>
            <a:off x="316498" y="681436"/>
            <a:ext cx="3953071" cy="3075486"/>
          </a:xfrm>
          <a:prstGeom prst="rect">
            <a:avLst/>
          </a:prstGeom>
        </p:spPr>
      </p:pic>
      <p:grpSp>
        <p:nvGrpSpPr>
          <p:cNvPr id="3" name="Group 2"/>
          <p:cNvGrpSpPr/>
          <p:nvPr/>
        </p:nvGrpSpPr>
        <p:grpSpPr>
          <a:xfrm>
            <a:off x="0" y="1"/>
            <a:ext cx="9144000" cy="605578"/>
            <a:chOff x="0" y="0"/>
            <a:chExt cx="9144000" cy="839997"/>
          </a:xfrm>
        </p:grpSpPr>
        <p:sp>
          <p:nvSpPr>
            <p:cNvPr id="4" name="Rectangle 3"/>
            <p:cNvSpPr/>
            <p:nvPr/>
          </p:nvSpPr>
          <p:spPr>
            <a:xfrm>
              <a:off x="0" y="0"/>
              <a:ext cx="9144000" cy="839997"/>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Study Area</a:t>
              </a:r>
            </a:p>
          </p:txBody>
        </p:sp>
        <p:sp>
          <p:nvSpPr>
            <p:cNvPr id="5" name="Rectangle 4"/>
            <p:cNvSpPr/>
            <p:nvPr/>
          </p:nvSpPr>
          <p:spPr>
            <a:xfrm>
              <a:off x="0" y="741872"/>
              <a:ext cx="9144000" cy="98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p:cNvSpPr txBox="1">
            <a:spLocks/>
          </p:cNvSpPr>
          <p:nvPr/>
        </p:nvSpPr>
        <p:spPr>
          <a:xfrm>
            <a:off x="0" y="6505574"/>
            <a:ext cx="9144000" cy="257175"/>
          </a:xfrm>
          <a:prstGeom prst="rect">
            <a:avLst/>
          </a:prstGeom>
          <a:no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300" b="1" dirty="0" smtClean="0">
                <a:solidFill>
                  <a:schemeClr val="bg1"/>
                </a:solidFill>
                <a:latin typeface="Consolas" panose="020B0609020204030204" pitchFamily="49" charset="0"/>
                <a:ea typeface="Calibri" panose="020F0502020204030204" pitchFamily="34" charset="0"/>
                <a:cs typeface="Times New Roman" panose="02020603050405020304" pitchFamily="18" charset="0"/>
              </a:rPr>
              <a:t>STUDY ON BEHAVIOR OF FLOODING AND UNEXPECTED DROUGHT LIKE SITUATION IN GARO HILLS DISTRICT OF MEGHALAYA</a:t>
            </a:r>
            <a:endParaRPr lang="en-US" sz="1300" b="1" dirty="0">
              <a:solidFill>
                <a:schemeClr val="bg1"/>
              </a:solidFill>
              <a:latin typeface="Consolas" panose="020B0609020204030204" pitchFamily="49" charset="0"/>
              <a:cs typeface="Times New Roman" panose="02020603050405020304" pitchFamily="18" charset="0"/>
            </a:endParaRPr>
          </a:p>
        </p:txBody>
      </p:sp>
      <p:sp>
        <p:nvSpPr>
          <p:cNvPr id="9" name="Rectangle 8"/>
          <p:cNvSpPr/>
          <p:nvPr/>
        </p:nvSpPr>
        <p:spPr>
          <a:xfrm>
            <a:off x="287540" y="3439611"/>
            <a:ext cx="8399260" cy="2468368"/>
          </a:xfrm>
          <a:prstGeom prst="rect">
            <a:avLst/>
          </a:prstGeom>
        </p:spPr>
        <p:txBody>
          <a:bodyPr wrap="square">
            <a:spAutoFit/>
          </a:bodyPr>
          <a:lstStyle/>
          <a:p>
            <a:pPr marL="285750" indent="-285750" algn="just">
              <a:spcAft>
                <a:spcPts val="600"/>
              </a:spcAft>
              <a:buFont typeface="Wingdings" panose="05000000000000000000" pitchFamily="2" charset="2"/>
              <a:buChar char="Ø"/>
            </a:pPr>
            <a:r>
              <a:rPr lang="en-US" sz="1400" dirty="0">
                <a:solidFill>
                  <a:srgbClr val="000000"/>
                </a:solidFill>
                <a:latin typeface="Book Antiqua" panose="02040602050305030304" pitchFamily="18" charset="0"/>
                <a:ea typeface="Calibri" panose="020F0502020204030204" pitchFamily="34" charset="0"/>
                <a:cs typeface="Mangal"/>
              </a:rPr>
              <a:t>The Garo Hills are low lying areas of Meghalaya whose altitude ranges from </a:t>
            </a:r>
            <a:r>
              <a:rPr lang="en-US" sz="1400" dirty="0" smtClean="0">
                <a:solidFill>
                  <a:srgbClr val="000000"/>
                </a:solidFill>
                <a:latin typeface="Book Antiqua" panose="02040602050305030304" pitchFamily="18" charset="0"/>
                <a:ea typeface="Calibri" panose="020F0502020204030204" pitchFamily="34" charset="0"/>
                <a:cs typeface="Mangal"/>
              </a:rPr>
              <a:t>20 </a:t>
            </a:r>
            <a:r>
              <a:rPr lang="en-US" sz="1400" dirty="0">
                <a:solidFill>
                  <a:srgbClr val="000000"/>
                </a:solidFill>
                <a:latin typeface="Book Antiqua" panose="02040602050305030304" pitchFamily="18" charset="0"/>
                <a:ea typeface="Calibri" panose="020F0502020204030204" pitchFamily="34" charset="0"/>
                <a:cs typeface="Mangal"/>
              </a:rPr>
              <a:t>to </a:t>
            </a:r>
            <a:r>
              <a:rPr lang="en-US" sz="1400" dirty="0" smtClean="0">
                <a:solidFill>
                  <a:srgbClr val="000000"/>
                </a:solidFill>
                <a:latin typeface="Book Antiqua" panose="02040602050305030304" pitchFamily="18" charset="0"/>
                <a:ea typeface="Calibri" panose="020F0502020204030204" pitchFamily="34" charset="0"/>
                <a:cs typeface="Mangal"/>
              </a:rPr>
              <a:t>1420 </a:t>
            </a:r>
            <a:r>
              <a:rPr lang="en-US" sz="1400" dirty="0">
                <a:solidFill>
                  <a:srgbClr val="000000"/>
                </a:solidFill>
                <a:latin typeface="Book Antiqua" panose="02040602050305030304" pitchFamily="18" charset="0"/>
                <a:ea typeface="Calibri" panose="020F0502020204030204" pitchFamily="34" charset="0"/>
                <a:cs typeface="Mangal"/>
              </a:rPr>
              <a:t>m above mean sea level with an average elevation of </a:t>
            </a:r>
            <a:r>
              <a:rPr lang="en-US" sz="1400" dirty="0" smtClean="0">
                <a:solidFill>
                  <a:srgbClr val="000000"/>
                </a:solidFill>
                <a:latin typeface="Book Antiqua" panose="02040602050305030304" pitchFamily="18" charset="0"/>
                <a:ea typeface="Calibri" panose="020F0502020204030204" pitchFamily="34" charset="0"/>
                <a:cs typeface="Mangal"/>
              </a:rPr>
              <a:t>350 </a:t>
            </a:r>
            <a:r>
              <a:rPr lang="en-US" sz="1400" dirty="0">
                <a:solidFill>
                  <a:srgbClr val="000000"/>
                </a:solidFill>
                <a:latin typeface="Book Antiqua" panose="02040602050305030304" pitchFamily="18" charset="0"/>
                <a:ea typeface="Calibri" panose="020F0502020204030204" pitchFamily="34" charset="0"/>
                <a:cs typeface="Mangal"/>
              </a:rPr>
              <a:t>m. </a:t>
            </a:r>
            <a:endParaRPr lang="en-US" sz="1400" dirty="0" smtClean="0">
              <a:solidFill>
                <a:srgbClr val="000000"/>
              </a:solidFill>
              <a:latin typeface="Book Antiqua" panose="02040602050305030304" pitchFamily="18" charset="0"/>
              <a:ea typeface="Calibri" panose="020F0502020204030204" pitchFamily="34" charset="0"/>
              <a:cs typeface="Mangal"/>
            </a:endParaRPr>
          </a:p>
          <a:p>
            <a:pPr marL="285750" indent="-285750" algn="just">
              <a:spcAft>
                <a:spcPts val="600"/>
              </a:spcAft>
              <a:buFont typeface="Wingdings" panose="05000000000000000000" pitchFamily="2" charset="2"/>
              <a:buChar char="Ø"/>
            </a:pPr>
            <a:r>
              <a:rPr lang="en-US" sz="1400" dirty="0" smtClean="0">
                <a:solidFill>
                  <a:srgbClr val="000000"/>
                </a:solidFill>
                <a:latin typeface="Book Antiqua" panose="02040602050305030304" pitchFamily="18" charset="0"/>
                <a:ea typeface="Calibri" panose="020F0502020204030204" pitchFamily="34" charset="0"/>
                <a:cs typeface="Mangal"/>
              </a:rPr>
              <a:t>Administrative </a:t>
            </a:r>
            <a:r>
              <a:rPr lang="en-US" sz="1400" dirty="0">
                <a:solidFill>
                  <a:srgbClr val="000000"/>
                </a:solidFill>
                <a:latin typeface="Book Antiqua" panose="02040602050305030304" pitchFamily="18" charset="0"/>
                <a:ea typeface="Calibri" panose="020F0502020204030204" pitchFamily="34" charset="0"/>
                <a:cs typeface="Mangal"/>
              </a:rPr>
              <a:t>jurisdictions in the region are namely West, South - West, North, East &amp; South Garo Hills and total area is 9715.85 Km</a:t>
            </a:r>
            <a:r>
              <a:rPr lang="en-US" sz="1400" baseline="30000" dirty="0">
                <a:solidFill>
                  <a:srgbClr val="000000"/>
                </a:solidFill>
                <a:latin typeface="Book Antiqua" panose="02040602050305030304" pitchFamily="18" charset="0"/>
                <a:ea typeface="Calibri" panose="020F0502020204030204" pitchFamily="34" charset="0"/>
                <a:cs typeface="Mangal"/>
              </a:rPr>
              <a:t>2</a:t>
            </a:r>
            <a:r>
              <a:rPr lang="en-US" sz="1400" dirty="0">
                <a:solidFill>
                  <a:srgbClr val="000000"/>
                </a:solidFill>
                <a:latin typeface="Book Antiqua" panose="02040602050305030304" pitchFamily="18" charset="0"/>
                <a:ea typeface="Calibri" panose="020F0502020204030204" pitchFamily="34" charset="0"/>
                <a:cs typeface="Mangal"/>
              </a:rPr>
              <a:t>. </a:t>
            </a:r>
            <a:endParaRPr lang="en-US" sz="1400" dirty="0" smtClean="0">
              <a:solidFill>
                <a:srgbClr val="000000"/>
              </a:solidFill>
              <a:latin typeface="Book Antiqua" panose="02040602050305030304" pitchFamily="18" charset="0"/>
              <a:ea typeface="Calibri" panose="020F0502020204030204" pitchFamily="34" charset="0"/>
              <a:cs typeface="Mangal"/>
            </a:endParaRPr>
          </a:p>
          <a:p>
            <a:pPr marL="285750" indent="-285750" algn="just">
              <a:spcAft>
                <a:spcPts val="600"/>
              </a:spcAft>
              <a:buFont typeface="Wingdings" panose="05000000000000000000" pitchFamily="2" charset="2"/>
              <a:buChar char="Ø"/>
            </a:pPr>
            <a:r>
              <a:rPr lang="en-US" sz="1400" dirty="0" smtClean="0">
                <a:solidFill>
                  <a:srgbClr val="000000"/>
                </a:solidFill>
                <a:latin typeface="Book Antiqua" panose="02040602050305030304" pitchFamily="18" charset="0"/>
                <a:ea typeface="Calibri" panose="020F0502020204030204" pitchFamily="34" charset="0"/>
                <a:cs typeface="Mangal"/>
              </a:rPr>
              <a:t>Annual rainfall of Garo Hills </a:t>
            </a:r>
            <a:r>
              <a:rPr lang="en-US" sz="1400" dirty="0">
                <a:solidFill>
                  <a:srgbClr val="000000"/>
                </a:solidFill>
                <a:latin typeface="Book Antiqua" panose="02040602050305030304" pitchFamily="18" charset="0"/>
                <a:ea typeface="Calibri" panose="020F0502020204030204" pitchFamily="34" charset="0"/>
                <a:cs typeface="Mangal"/>
              </a:rPr>
              <a:t>ranges from 2500 to 4000 </a:t>
            </a:r>
            <a:r>
              <a:rPr lang="en-US" sz="1400" dirty="0" smtClean="0">
                <a:solidFill>
                  <a:srgbClr val="000000"/>
                </a:solidFill>
                <a:latin typeface="Book Antiqua" panose="02040602050305030304" pitchFamily="18" charset="0"/>
                <a:ea typeface="Calibri" panose="020F0502020204030204" pitchFamily="34" charset="0"/>
                <a:cs typeface="Mangal"/>
              </a:rPr>
              <a:t>mm</a:t>
            </a:r>
          </a:p>
          <a:p>
            <a:pPr marL="274320" indent="-342900" algn="just">
              <a:lnSpc>
                <a:spcPct val="115000"/>
              </a:lnSpc>
              <a:spcBef>
                <a:spcPts val="0"/>
              </a:spcBef>
              <a:spcAft>
                <a:spcPts val="600"/>
              </a:spcAft>
              <a:buFont typeface="Wingdings" panose="05000000000000000000" pitchFamily="2" charset="2"/>
              <a:buChar char="Ø"/>
            </a:pPr>
            <a:r>
              <a:rPr lang="en-US" sz="1400" dirty="0">
                <a:latin typeface="Book Antiqua" panose="02040602050305030304" pitchFamily="18" charset="0"/>
                <a:ea typeface="Calibri" panose="020F0502020204030204" pitchFamily="34" charset="0"/>
                <a:cs typeface="Mangal"/>
              </a:rPr>
              <a:t>Northern part of Garo Hills flow into Brahmaputra River and few main tributaries are </a:t>
            </a:r>
            <a:r>
              <a:rPr lang="en-US" sz="1400" dirty="0" err="1">
                <a:latin typeface="Book Antiqua" panose="02040602050305030304" pitchFamily="18" charset="0"/>
                <a:ea typeface="Calibri" panose="020F0502020204030204" pitchFamily="34" charset="0"/>
                <a:cs typeface="Mangal"/>
              </a:rPr>
              <a:t>Dudhnoi</a:t>
            </a:r>
            <a:r>
              <a:rPr lang="en-US" sz="1400" dirty="0">
                <a:latin typeface="Book Antiqua" panose="02040602050305030304" pitchFamily="18" charset="0"/>
                <a:ea typeface="Calibri" panose="020F0502020204030204" pitchFamily="34" charset="0"/>
                <a:cs typeface="Mangal"/>
              </a:rPr>
              <a:t>, </a:t>
            </a:r>
            <a:r>
              <a:rPr lang="en-US" sz="1400" dirty="0" err="1">
                <a:latin typeface="Book Antiqua" panose="02040602050305030304" pitchFamily="18" charset="0"/>
                <a:ea typeface="Calibri" panose="020F0502020204030204" pitchFamily="34" charset="0"/>
                <a:cs typeface="Mangal"/>
              </a:rPr>
              <a:t>Krishnai</a:t>
            </a:r>
            <a:r>
              <a:rPr lang="en-US" sz="1400" dirty="0">
                <a:latin typeface="Book Antiqua" panose="02040602050305030304" pitchFamily="18" charset="0"/>
                <a:ea typeface="Calibri" panose="020F0502020204030204" pitchFamily="34" charset="0"/>
                <a:cs typeface="Mangal"/>
              </a:rPr>
              <a:t>, </a:t>
            </a:r>
            <a:r>
              <a:rPr lang="en-US" sz="1400" dirty="0" err="1">
                <a:latin typeface="Book Antiqua" panose="02040602050305030304" pitchFamily="18" charset="0"/>
                <a:ea typeface="Calibri" panose="020F0502020204030204" pitchFamily="34" charset="0"/>
                <a:cs typeface="Mangal"/>
              </a:rPr>
              <a:t>Jinary</a:t>
            </a:r>
            <a:r>
              <a:rPr lang="en-US" sz="1400" dirty="0">
                <a:latin typeface="Book Antiqua" panose="02040602050305030304" pitchFamily="18" charset="0"/>
                <a:ea typeface="Calibri" panose="020F0502020204030204" pitchFamily="34" charset="0"/>
                <a:cs typeface="Mangal"/>
              </a:rPr>
              <a:t>, </a:t>
            </a:r>
            <a:r>
              <a:rPr lang="en-US" sz="1400" dirty="0" err="1">
                <a:latin typeface="Book Antiqua" panose="02040602050305030304" pitchFamily="18" charset="0"/>
                <a:ea typeface="Calibri" panose="020F0502020204030204" pitchFamily="34" charset="0"/>
                <a:cs typeface="Mangal"/>
              </a:rPr>
              <a:t>Ringgi</a:t>
            </a:r>
            <a:r>
              <a:rPr lang="en-US" sz="1400" dirty="0">
                <a:latin typeface="Book Antiqua" panose="02040602050305030304" pitchFamily="18" charset="0"/>
                <a:ea typeface="Calibri" panose="020F0502020204030204" pitchFamily="34" charset="0"/>
                <a:cs typeface="Mangal"/>
              </a:rPr>
              <a:t> </a:t>
            </a:r>
            <a:r>
              <a:rPr lang="en-US" sz="1400" dirty="0" err="1">
                <a:latin typeface="Book Antiqua" panose="02040602050305030304" pitchFamily="18" charset="0"/>
                <a:ea typeface="Calibri" panose="020F0502020204030204" pitchFamily="34" charset="0"/>
                <a:cs typeface="Mangal"/>
              </a:rPr>
              <a:t>Chibima</a:t>
            </a:r>
            <a:r>
              <a:rPr lang="en-US" sz="1400" dirty="0">
                <a:latin typeface="Book Antiqua" panose="02040602050305030304" pitchFamily="18" charset="0"/>
                <a:ea typeface="Calibri" panose="020F0502020204030204" pitchFamily="34" charset="0"/>
                <a:cs typeface="Mangal"/>
              </a:rPr>
              <a:t>, </a:t>
            </a:r>
            <a:r>
              <a:rPr lang="en-US" sz="1400" dirty="0" err="1">
                <a:latin typeface="Book Antiqua" panose="02040602050305030304" pitchFamily="18" charset="0"/>
                <a:ea typeface="Calibri" panose="020F0502020204030204" pitchFamily="34" charset="0"/>
                <a:cs typeface="Mangal"/>
              </a:rPr>
              <a:t>Galwang</a:t>
            </a:r>
            <a:r>
              <a:rPr lang="en-US" sz="1400" dirty="0">
                <a:latin typeface="Book Antiqua" panose="02040602050305030304" pitchFamily="18" charset="0"/>
                <a:ea typeface="Calibri" panose="020F0502020204030204" pitchFamily="34" charset="0"/>
                <a:cs typeface="Mangal"/>
              </a:rPr>
              <a:t> </a:t>
            </a:r>
            <a:r>
              <a:rPr lang="en-US" sz="1400" dirty="0" err="1">
                <a:latin typeface="Book Antiqua" panose="02040602050305030304" pitchFamily="18" charset="0"/>
                <a:ea typeface="Calibri" panose="020F0502020204030204" pitchFamily="34" charset="0"/>
                <a:cs typeface="Mangal"/>
              </a:rPr>
              <a:t>Chibima</a:t>
            </a:r>
            <a:r>
              <a:rPr lang="en-US" sz="1400" dirty="0">
                <a:latin typeface="Book Antiqua" panose="02040602050305030304" pitchFamily="18" charset="0"/>
                <a:ea typeface="Calibri" panose="020F0502020204030204" pitchFamily="34" charset="0"/>
                <a:cs typeface="Mangal"/>
              </a:rPr>
              <a:t>, Kala &amp; </a:t>
            </a:r>
            <a:r>
              <a:rPr lang="en-US" sz="1400" dirty="0" err="1">
                <a:latin typeface="Book Antiqua" panose="02040602050305030304" pitchFamily="18" charset="0"/>
                <a:ea typeface="Calibri" panose="020F0502020204030204" pitchFamily="34" charset="0"/>
                <a:cs typeface="Mangal"/>
              </a:rPr>
              <a:t>Gangol</a:t>
            </a:r>
            <a:r>
              <a:rPr lang="en-US" sz="1400" dirty="0">
                <a:latin typeface="Book Antiqua" panose="02040602050305030304" pitchFamily="18" charset="0"/>
                <a:ea typeface="Calibri" panose="020F0502020204030204" pitchFamily="34" charset="0"/>
                <a:cs typeface="Mangal"/>
              </a:rPr>
              <a:t>. </a:t>
            </a:r>
          </a:p>
          <a:p>
            <a:pPr marL="274320" indent="-342900" algn="just">
              <a:lnSpc>
                <a:spcPct val="115000"/>
              </a:lnSpc>
              <a:spcBef>
                <a:spcPts val="0"/>
              </a:spcBef>
              <a:spcAft>
                <a:spcPts val="600"/>
              </a:spcAft>
              <a:buFont typeface="Wingdings" panose="05000000000000000000" pitchFamily="2" charset="2"/>
              <a:buChar char="Ø"/>
            </a:pPr>
            <a:r>
              <a:rPr lang="en-US" sz="1400" dirty="0">
                <a:latin typeface="Book Antiqua" panose="02040602050305030304" pitchFamily="18" charset="0"/>
                <a:ea typeface="Calibri" panose="020F0502020204030204" pitchFamily="34" charset="0"/>
                <a:cs typeface="Mangal"/>
              </a:rPr>
              <a:t>Southern part of Garo hills flow into Barak Basin entering Bangladesh and few main tributaries are </a:t>
            </a:r>
            <a:r>
              <a:rPr lang="en-US" sz="1400" dirty="0" err="1">
                <a:latin typeface="Book Antiqua" panose="02040602050305030304" pitchFamily="18" charset="0"/>
                <a:ea typeface="Calibri" panose="020F0502020204030204" pitchFamily="34" charset="0"/>
                <a:cs typeface="Mangal"/>
              </a:rPr>
              <a:t>Simsang</a:t>
            </a:r>
            <a:r>
              <a:rPr lang="en-US" sz="1400" dirty="0">
                <a:latin typeface="Book Antiqua" panose="02040602050305030304" pitchFamily="18" charset="0"/>
                <a:ea typeface="Calibri" panose="020F0502020204030204" pitchFamily="34" charset="0"/>
                <a:cs typeface="Mangal"/>
              </a:rPr>
              <a:t> also known as </a:t>
            </a:r>
            <a:r>
              <a:rPr lang="en-US" sz="1400" dirty="0" err="1">
                <a:latin typeface="Book Antiqua" panose="02040602050305030304" pitchFamily="18" charset="0"/>
                <a:ea typeface="Calibri" panose="020F0502020204030204" pitchFamily="34" charset="0"/>
                <a:cs typeface="Mangal"/>
              </a:rPr>
              <a:t>Someshwari</a:t>
            </a:r>
            <a:r>
              <a:rPr lang="en-US" sz="1400" dirty="0">
                <a:latin typeface="Book Antiqua" panose="02040602050305030304" pitchFamily="18" charset="0"/>
                <a:ea typeface="Calibri" panose="020F0502020204030204" pitchFamily="34" charset="0"/>
                <a:cs typeface="Mangal"/>
              </a:rPr>
              <a:t>, </a:t>
            </a:r>
            <a:r>
              <a:rPr lang="en-US" sz="1400" dirty="0" err="1">
                <a:latin typeface="Book Antiqua" panose="02040602050305030304" pitchFamily="18" charset="0"/>
                <a:ea typeface="Calibri" panose="020F0502020204030204" pitchFamily="34" charset="0"/>
                <a:cs typeface="Mangal"/>
              </a:rPr>
              <a:t>Bugi</a:t>
            </a:r>
            <a:r>
              <a:rPr lang="en-US" sz="1400" dirty="0">
                <a:latin typeface="Book Antiqua" panose="02040602050305030304" pitchFamily="18" charset="0"/>
                <a:ea typeface="Calibri" panose="020F0502020204030204" pitchFamily="34" charset="0"/>
                <a:cs typeface="Mangal"/>
              </a:rPr>
              <a:t> or </a:t>
            </a:r>
            <a:r>
              <a:rPr lang="en-US" sz="1400" dirty="0" err="1">
                <a:latin typeface="Book Antiqua" panose="02040602050305030304" pitchFamily="18" charset="0"/>
                <a:ea typeface="Calibri" panose="020F0502020204030204" pitchFamily="34" charset="0"/>
                <a:cs typeface="Mangal"/>
              </a:rPr>
              <a:t>Bhugai</a:t>
            </a:r>
            <a:r>
              <a:rPr lang="en-US" sz="1400" dirty="0">
                <a:latin typeface="Book Antiqua" panose="02040602050305030304" pitchFamily="18" charset="0"/>
                <a:ea typeface="Calibri" panose="020F0502020204030204" pitchFamily="34" charset="0"/>
                <a:cs typeface="Mangal"/>
              </a:rPr>
              <a:t> and </a:t>
            </a:r>
            <a:r>
              <a:rPr lang="en-US" sz="1400" dirty="0" err="1">
                <a:latin typeface="Book Antiqua" panose="02040602050305030304" pitchFamily="18" charset="0"/>
                <a:ea typeface="Calibri" panose="020F0502020204030204" pitchFamily="34" charset="0"/>
                <a:cs typeface="Mangal"/>
              </a:rPr>
              <a:t>Dareng</a:t>
            </a:r>
            <a:r>
              <a:rPr lang="en-US" sz="1400" dirty="0">
                <a:latin typeface="Book Antiqua" panose="02040602050305030304" pitchFamily="18" charset="0"/>
                <a:ea typeface="Calibri" panose="020F0502020204030204" pitchFamily="34" charset="0"/>
                <a:cs typeface="Mangal"/>
              </a:rPr>
              <a:t> are the main tributaries. </a:t>
            </a:r>
            <a:endParaRPr lang="en-US" sz="14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789" t="43636" r="3316" b="5284"/>
          <a:stretch/>
        </p:blipFill>
        <p:spPr>
          <a:xfrm>
            <a:off x="4628602" y="672857"/>
            <a:ext cx="3834443" cy="2699476"/>
          </a:xfrm>
          <a:prstGeom prst="rect">
            <a:avLst/>
          </a:prstGeom>
        </p:spPr>
      </p:pic>
    </p:spTree>
    <p:extLst>
      <p:ext uri="{BB962C8B-B14F-4D97-AF65-F5344CB8AC3E}">
        <p14:creationId xmlns:p14="http://schemas.microsoft.com/office/powerpoint/2010/main" val="2625100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1599</TotalTime>
  <Words>2891</Words>
  <Application>Microsoft Office PowerPoint</Application>
  <PresentationFormat>On-screen Show (4:3)</PresentationFormat>
  <Paragraphs>630</Paragraphs>
  <Slides>30</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Retrospect</vt:lpstr>
      <vt:lpstr>数式</vt:lpstr>
      <vt:lpstr>STUDY ON BEHAVIOR OF FLOODING AND UNEXPECTED DROUGHT LIKE SITUATION IN GARO HILLS DISTRICT OF MEGHALAYA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Bali</dc:creator>
  <cp:lastModifiedBy>NHP</cp:lastModifiedBy>
  <cp:revision>127</cp:revision>
  <dcterms:created xsi:type="dcterms:W3CDTF">2019-07-23T09:40:15Z</dcterms:created>
  <dcterms:modified xsi:type="dcterms:W3CDTF">2021-10-04T07:03:36Z</dcterms:modified>
</cp:coreProperties>
</file>